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21386800"/>
  <p:notesSz cx="6858000" cy="9144000"/>
  <p:defaultTextStyle>
    <a:defPPr>
      <a:defRPr lang="uk-UA"/>
    </a:defPPr>
    <a:lvl1pPr marL="0" algn="l" defTabSz="2952192" rtl="0" eaLnBrk="1" latinLnBrk="0" hangingPunct="1">
      <a:defRPr sz="5800" kern="1200">
        <a:solidFill>
          <a:schemeClr val="tx1"/>
        </a:solidFill>
        <a:latin typeface="+mn-lt"/>
        <a:ea typeface="+mn-ea"/>
        <a:cs typeface="+mn-cs"/>
      </a:defRPr>
    </a:lvl1pPr>
    <a:lvl2pPr marL="1476096" algn="l" defTabSz="2952192" rtl="0" eaLnBrk="1" latinLnBrk="0" hangingPunct="1">
      <a:defRPr sz="5800" kern="1200">
        <a:solidFill>
          <a:schemeClr val="tx1"/>
        </a:solidFill>
        <a:latin typeface="+mn-lt"/>
        <a:ea typeface="+mn-ea"/>
        <a:cs typeface="+mn-cs"/>
      </a:defRPr>
    </a:lvl2pPr>
    <a:lvl3pPr marL="2952192" algn="l" defTabSz="2952192" rtl="0" eaLnBrk="1" latinLnBrk="0" hangingPunct="1">
      <a:defRPr sz="5800" kern="1200">
        <a:solidFill>
          <a:schemeClr val="tx1"/>
        </a:solidFill>
        <a:latin typeface="+mn-lt"/>
        <a:ea typeface="+mn-ea"/>
        <a:cs typeface="+mn-cs"/>
      </a:defRPr>
    </a:lvl3pPr>
    <a:lvl4pPr marL="4428290" algn="l" defTabSz="2952192" rtl="0" eaLnBrk="1" latinLnBrk="0" hangingPunct="1">
      <a:defRPr sz="5800" kern="1200">
        <a:solidFill>
          <a:schemeClr val="tx1"/>
        </a:solidFill>
        <a:latin typeface="+mn-lt"/>
        <a:ea typeface="+mn-ea"/>
        <a:cs typeface="+mn-cs"/>
      </a:defRPr>
    </a:lvl4pPr>
    <a:lvl5pPr marL="5904386" algn="l" defTabSz="2952192" rtl="0" eaLnBrk="1" latinLnBrk="0" hangingPunct="1">
      <a:defRPr sz="5800" kern="1200">
        <a:solidFill>
          <a:schemeClr val="tx1"/>
        </a:solidFill>
        <a:latin typeface="+mn-lt"/>
        <a:ea typeface="+mn-ea"/>
        <a:cs typeface="+mn-cs"/>
      </a:defRPr>
    </a:lvl5pPr>
    <a:lvl6pPr marL="7380482" algn="l" defTabSz="2952192" rtl="0" eaLnBrk="1" latinLnBrk="0" hangingPunct="1">
      <a:defRPr sz="5800" kern="1200">
        <a:solidFill>
          <a:schemeClr val="tx1"/>
        </a:solidFill>
        <a:latin typeface="+mn-lt"/>
        <a:ea typeface="+mn-ea"/>
        <a:cs typeface="+mn-cs"/>
      </a:defRPr>
    </a:lvl6pPr>
    <a:lvl7pPr marL="8856578" algn="l" defTabSz="2952192" rtl="0" eaLnBrk="1" latinLnBrk="0" hangingPunct="1">
      <a:defRPr sz="5800" kern="1200">
        <a:solidFill>
          <a:schemeClr val="tx1"/>
        </a:solidFill>
        <a:latin typeface="+mn-lt"/>
        <a:ea typeface="+mn-ea"/>
        <a:cs typeface="+mn-cs"/>
      </a:defRPr>
    </a:lvl7pPr>
    <a:lvl8pPr marL="10332676" algn="l" defTabSz="2952192" rtl="0" eaLnBrk="1" latinLnBrk="0" hangingPunct="1">
      <a:defRPr sz="5800" kern="1200">
        <a:solidFill>
          <a:schemeClr val="tx1"/>
        </a:solidFill>
        <a:latin typeface="+mn-lt"/>
        <a:ea typeface="+mn-ea"/>
        <a:cs typeface="+mn-cs"/>
      </a:defRPr>
    </a:lvl8pPr>
    <a:lvl9pPr marL="11808772" algn="l" defTabSz="2952192"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40" d="100"/>
          <a:sy n="40" d="100"/>
        </p:scale>
        <p:origin x="-1836" y="-72"/>
      </p:cViewPr>
      <p:guideLst>
        <p:guide orient="horz" pos="6736"/>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71000" y="6643773"/>
            <a:ext cx="25737980" cy="4584300"/>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4541998" y="12119186"/>
            <a:ext cx="21195983" cy="5465516"/>
          </a:xfrm>
        </p:spPr>
        <p:txBody>
          <a:bodyPr/>
          <a:lstStyle>
            <a:lvl1pPr marL="0" indent="0" algn="ctr">
              <a:buNone/>
              <a:defRPr>
                <a:solidFill>
                  <a:schemeClr val="tx1">
                    <a:tint val="75000"/>
                  </a:schemeClr>
                </a:solidFill>
              </a:defRPr>
            </a:lvl1pPr>
            <a:lvl2pPr marL="1476096" indent="0" algn="ctr">
              <a:buNone/>
              <a:defRPr>
                <a:solidFill>
                  <a:schemeClr val="tx1">
                    <a:tint val="75000"/>
                  </a:schemeClr>
                </a:solidFill>
              </a:defRPr>
            </a:lvl2pPr>
            <a:lvl3pPr marL="2952192" indent="0" algn="ctr">
              <a:buNone/>
              <a:defRPr>
                <a:solidFill>
                  <a:schemeClr val="tx1">
                    <a:tint val="75000"/>
                  </a:schemeClr>
                </a:solidFill>
              </a:defRPr>
            </a:lvl3pPr>
            <a:lvl4pPr marL="4428290" indent="0" algn="ctr">
              <a:buNone/>
              <a:defRPr>
                <a:solidFill>
                  <a:schemeClr val="tx1">
                    <a:tint val="75000"/>
                  </a:schemeClr>
                </a:solidFill>
              </a:defRPr>
            </a:lvl4pPr>
            <a:lvl5pPr marL="5904386" indent="0" algn="ctr">
              <a:buNone/>
              <a:defRPr>
                <a:solidFill>
                  <a:schemeClr val="tx1">
                    <a:tint val="75000"/>
                  </a:schemeClr>
                </a:solidFill>
              </a:defRPr>
            </a:lvl5pPr>
            <a:lvl6pPr marL="7380482" indent="0" algn="ctr">
              <a:buNone/>
              <a:defRPr>
                <a:solidFill>
                  <a:schemeClr val="tx1">
                    <a:tint val="75000"/>
                  </a:schemeClr>
                </a:solidFill>
              </a:defRPr>
            </a:lvl6pPr>
            <a:lvl7pPr marL="8856578" indent="0" algn="ctr">
              <a:buNone/>
              <a:defRPr>
                <a:solidFill>
                  <a:schemeClr val="tx1">
                    <a:tint val="75000"/>
                  </a:schemeClr>
                </a:solidFill>
              </a:defRPr>
            </a:lvl7pPr>
            <a:lvl8pPr marL="10332676" indent="0" algn="ctr">
              <a:buNone/>
              <a:defRPr>
                <a:solidFill>
                  <a:schemeClr val="tx1">
                    <a:tint val="75000"/>
                  </a:schemeClr>
                </a:solidFill>
              </a:defRPr>
            </a:lvl8pPr>
            <a:lvl9pPr marL="11808772"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139607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203415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1952981" y="856467"/>
            <a:ext cx="6812994" cy="18248089"/>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1514001" y="856467"/>
            <a:ext cx="19934316" cy="182480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150198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261200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1910" y="13743003"/>
            <a:ext cx="25737980" cy="4247656"/>
          </a:xfrm>
        </p:spPr>
        <p:txBody>
          <a:bodyPr anchor="t"/>
          <a:lstStyle>
            <a:lvl1pPr algn="l">
              <a:defRPr sz="13000" b="1" cap="all"/>
            </a:lvl1pPr>
          </a:lstStyle>
          <a:p>
            <a:r>
              <a:rPr lang="ru-RU" smtClean="0"/>
              <a:t>Образец заголовка</a:t>
            </a:r>
            <a:endParaRPr lang="uk-UA"/>
          </a:p>
        </p:txBody>
      </p:sp>
      <p:sp>
        <p:nvSpPr>
          <p:cNvPr id="3" name="Текст 2"/>
          <p:cNvSpPr>
            <a:spLocks noGrp="1"/>
          </p:cNvSpPr>
          <p:nvPr>
            <p:ph type="body" idx="1"/>
          </p:nvPr>
        </p:nvSpPr>
        <p:spPr>
          <a:xfrm>
            <a:off x="2391910" y="9064640"/>
            <a:ext cx="25737980" cy="4678361"/>
          </a:xfrm>
        </p:spPr>
        <p:txBody>
          <a:bodyPr anchor="b"/>
          <a:lstStyle>
            <a:lvl1pPr marL="0" indent="0">
              <a:buNone/>
              <a:defRPr sz="6500">
                <a:solidFill>
                  <a:schemeClr val="tx1">
                    <a:tint val="75000"/>
                  </a:schemeClr>
                </a:solidFill>
              </a:defRPr>
            </a:lvl1pPr>
            <a:lvl2pPr marL="1476096" indent="0">
              <a:buNone/>
              <a:defRPr sz="5800">
                <a:solidFill>
                  <a:schemeClr val="tx1">
                    <a:tint val="75000"/>
                  </a:schemeClr>
                </a:solidFill>
              </a:defRPr>
            </a:lvl2pPr>
            <a:lvl3pPr marL="2952192" indent="0">
              <a:buNone/>
              <a:defRPr sz="5200">
                <a:solidFill>
                  <a:schemeClr val="tx1">
                    <a:tint val="75000"/>
                  </a:schemeClr>
                </a:solidFill>
              </a:defRPr>
            </a:lvl3pPr>
            <a:lvl4pPr marL="4428290" indent="0">
              <a:buNone/>
              <a:defRPr sz="4500">
                <a:solidFill>
                  <a:schemeClr val="tx1">
                    <a:tint val="75000"/>
                  </a:schemeClr>
                </a:solidFill>
              </a:defRPr>
            </a:lvl4pPr>
            <a:lvl5pPr marL="5904386" indent="0">
              <a:buNone/>
              <a:defRPr sz="4500">
                <a:solidFill>
                  <a:schemeClr val="tx1">
                    <a:tint val="75000"/>
                  </a:schemeClr>
                </a:solidFill>
              </a:defRPr>
            </a:lvl5pPr>
            <a:lvl6pPr marL="7380482" indent="0">
              <a:buNone/>
              <a:defRPr sz="4500">
                <a:solidFill>
                  <a:schemeClr val="tx1">
                    <a:tint val="75000"/>
                  </a:schemeClr>
                </a:solidFill>
              </a:defRPr>
            </a:lvl6pPr>
            <a:lvl7pPr marL="8856578" indent="0">
              <a:buNone/>
              <a:defRPr sz="4500">
                <a:solidFill>
                  <a:schemeClr val="tx1">
                    <a:tint val="75000"/>
                  </a:schemeClr>
                </a:solidFill>
              </a:defRPr>
            </a:lvl7pPr>
            <a:lvl8pPr marL="10332676" indent="0">
              <a:buNone/>
              <a:defRPr sz="4500">
                <a:solidFill>
                  <a:schemeClr val="tx1">
                    <a:tint val="75000"/>
                  </a:schemeClr>
                </a:solidFill>
              </a:defRPr>
            </a:lvl8pPr>
            <a:lvl9pPr marL="11808772" indent="0">
              <a:buNone/>
              <a:defRPr sz="4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330086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1513998" y="4990256"/>
            <a:ext cx="13373656" cy="14114299"/>
          </a:xfrm>
        </p:spPr>
        <p:txBody>
          <a:bodyPr/>
          <a:lstStyle>
            <a:lvl1pPr>
              <a:defRPr sz="9000"/>
            </a:lvl1pPr>
            <a:lvl2pPr>
              <a:defRPr sz="7900"/>
            </a:lvl2pPr>
            <a:lvl3pPr>
              <a:defRPr sz="6500"/>
            </a:lvl3pPr>
            <a:lvl4pPr>
              <a:defRPr sz="5800"/>
            </a:lvl4pPr>
            <a:lvl5pPr>
              <a:defRPr sz="5800"/>
            </a:lvl5pPr>
            <a:lvl6pPr>
              <a:defRPr sz="5800"/>
            </a:lvl6pPr>
            <a:lvl7pPr>
              <a:defRPr sz="5800"/>
            </a:lvl7pPr>
            <a:lvl8pPr>
              <a:defRPr sz="5800"/>
            </a:lvl8pPr>
            <a:lvl9pPr>
              <a:defRPr sz="5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15392321" y="4990256"/>
            <a:ext cx="13373656" cy="14114299"/>
          </a:xfrm>
        </p:spPr>
        <p:txBody>
          <a:bodyPr/>
          <a:lstStyle>
            <a:lvl1pPr>
              <a:defRPr sz="9000"/>
            </a:lvl1pPr>
            <a:lvl2pPr>
              <a:defRPr sz="7900"/>
            </a:lvl2pPr>
            <a:lvl3pPr>
              <a:defRPr sz="6500"/>
            </a:lvl3pPr>
            <a:lvl4pPr>
              <a:defRPr sz="5800"/>
            </a:lvl4pPr>
            <a:lvl5pPr>
              <a:defRPr sz="5800"/>
            </a:lvl5pPr>
            <a:lvl6pPr>
              <a:defRPr sz="5800"/>
            </a:lvl6pPr>
            <a:lvl7pPr>
              <a:defRPr sz="5800"/>
            </a:lvl7pPr>
            <a:lvl8pPr>
              <a:defRPr sz="5800"/>
            </a:lvl8pPr>
            <a:lvl9pPr>
              <a:defRPr sz="5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55CF112-05AC-4122-9E24-249ED19136C5}" type="datetimeFigureOut">
              <a:rPr lang="uk-UA" smtClean="0"/>
              <a:t>25.05.2025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145783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1514000" y="4787279"/>
            <a:ext cx="13378914" cy="1995110"/>
          </a:xfrm>
        </p:spPr>
        <p:txBody>
          <a:bodyPr anchor="b"/>
          <a:lstStyle>
            <a:lvl1pPr marL="0" indent="0">
              <a:buNone/>
              <a:defRPr sz="7900" b="1"/>
            </a:lvl1pPr>
            <a:lvl2pPr marL="1476096" indent="0">
              <a:buNone/>
              <a:defRPr sz="6500" b="1"/>
            </a:lvl2pPr>
            <a:lvl3pPr marL="2952192" indent="0">
              <a:buNone/>
              <a:defRPr sz="5800" b="1"/>
            </a:lvl3pPr>
            <a:lvl4pPr marL="4428290" indent="0">
              <a:buNone/>
              <a:defRPr sz="5200" b="1"/>
            </a:lvl4pPr>
            <a:lvl5pPr marL="5904386" indent="0">
              <a:buNone/>
              <a:defRPr sz="5200" b="1"/>
            </a:lvl5pPr>
            <a:lvl6pPr marL="7380482" indent="0">
              <a:buNone/>
              <a:defRPr sz="5200" b="1"/>
            </a:lvl6pPr>
            <a:lvl7pPr marL="8856578" indent="0">
              <a:buNone/>
              <a:defRPr sz="5200" b="1"/>
            </a:lvl7pPr>
            <a:lvl8pPr marL="10332676" indent="0">
              <a:buNone/>
              <a:defRPr sz="5200" b="1"/>
            </a:lvl8pPr>
            <a:lvl9pPr marL="11808772" indent="0">
              <a:buNone/>
              <a:defRPr sz="5200" b="1"/>
            </a:lvl9pPr>
          </a:lstStyle>
          <a:p>
            <a:pPr lvl="0"/>
            <a:r>
              <a:rPr lang="ru-RU" smtClean="0"/>
              <a:t>Образец текста</a:t>
            </a:r>
          </a:p>
        </p:txBody>
      </p:sp>
      <p:sp>
        <p:nvSpPr>
          <p:cNvPr id="4" name="Объект 3"/>
          <p:cNvSpPr>
            <a:spLocks noGrp="1"/>
          </p:cNvSpPr>
          <p:nvPr>
            <p:ph sz="half" idx="2"/>
          </p:nvPr>
        </p:nvSpPr>
        <p:spPr>
          <a:xfrm>
            <a:off x="1514000" y="6782389"/>
            <a:ext cx="13378914" cy="12322164"/>
          </a:xfrm>
        </p:spPr>
        <p:txBody>
          <a:bodyPr/>
          <a:lstStyle>
            <a:lvl1pPr>
              <a:defRPr sz="79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15381809" y="4787279"/>
            <a:ext cx="13384169" cy="1995110"/>
          </a:xfrm>
        </p:spPr>
        <p:txBody>
          <a:bodyPr anchor="b"/>
          <a:lstStyle>
            <a:lvl1pPr marL="0" indent="0">
              <a:buNone/>
              <a:defRPr sz="7900" b="1"/>
            </a:lvl1pPr>
            <a:lvl2pPr marL="1476096" indent="0">
              <a:buNone/>
              <a:defRPr sz="6500" b="1"/>
            </a:lvl2pPr>
            <a:lvl3pPr marL="2952192" indent="0">
              <a:buNone/>
              <a:defRPr sz="5800" b="1"/>
            </a:lvl3pPr>
            <a:lvl4pPr marL="4428290" indent="0">
              <a:buNone/>
              <a:defRPr sz="5200" b="1"/>
            </a:lvl4pPr>
            <a:lvl5pPr marL="5904386" indent="0">
              <a:buNone/>
              <a:defRPr sz="5200" b="1"/>
            </a:lvl5pPr>
            <a:lvl6pPr marL="7380482" indent="0">
              <a:buNone/>
              <a:defRPr sz="5200" b="1"/>
            </a:lvl6pPr>
            <a:lvl7pPr marL="8856578" indent="0">
              <a:buNone/>
              <a:defRPr sz="5200" b="1"/>
            </a:lvl7pPr>
            <a:lvl8pPr marL="10332676" indent="0">
              <a:buNone/>
              <a:defRPr sz="5200" b="1"/>
            </a:lvl8pPr>
            <a:lvl9pPr marL="11808772" indent="0">
              <a:buNone/>
              <a:defRPr sz="5200" b="1"/>
            </a:lvl9pPr>
          </a:lstStyle>
          <a:p>
            <a:pPr lvl="0"/>
            <a:r>
              <a:rPr lang="ru-RU" smtClean="0"/>
              <a:t>Образец текста</a:t>
            </a:r>
          </a:p>
        </p:txBody>
      </p:sp>
      <p:sp>
        <p:nvSpPr>
          <p:cNvPr id="6" name="Объект 5"/>
          <p:cNvSpPr>
            <a:spLocks noGrp="1"/>
          </p:cNvSpPr>
          <p:nvPr>
            <p:ph sz="quarter" idx="4"/>
          </p:nvPr>
        </p:nvSpPr>
        <p:spPr>
          <a:xfrm>
            <a:off x="15381809" y="6782389"/>
            <a:ext cx="13384169" cy="12322164"/>
          </a:xfrm>
        </p:spPr>
        <p:txBody>
          <a:bodyPr/>
          <a:lstStyle>
            <a:lvl1pPr>
              <a:defRPr sz="79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55CF112-05AC-4122-9E24-249ED19136C5}" type="datetimeFigureOut">
              <a:rPr lang="uk-UA" smtClean="0"/>
              <a:t>25.05.2025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376330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55CF112-05AC-4122-9E24-249ED19136C5}" type="datetimeFigureOut">
              <a:rPr lang="uk-UA" smtClean="0"/>
              <a:t>25.05.2025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394380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5CF112-05AC-4122-9E24-249ED19136C5}" type="datetimeFigureOut">
              <a:rPr lang="uk-UA" smtClean="0"/>
              <a:t>25.05.2025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416783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000" y="851512"/>
            <a:ext cx="9961904" cy="3623874"/>
          </a:xfrm>
        </p:spPr>
        <p:txBody>
          <a:bodyPr anchor="b"/>
          <a:lstStyle>
            <a:lvl1pPr algn="l">
              <a:defRPr sz="6500" b="1"/>
            </a:lvl1pPr>
          </a:lstStyle>
          <a:p>
            <a:r>
              <a:rPr lang="ru-RU" smtClean="0"/>
              <a:t>Образец заголовка</a:t>
            </a:r>
            <a:endParaRPr lang="uk-UA"/>
          </a:p>
        </p:txBody>
      </p:sp>
      <p:sp>
        <p:nvSpPr>
          <p:cNvPr id="3" name="Объект 2"/>
          <p:cNvSpPr>
            <a:spLocks noGrp="1"/>
          </p:cNvSpPr>
          <p:nvPr>
            <p:ph idx="1"/>
          </p:nvPr>
        </p:nvSpPr>
        <p:spPr>
          <a:xfrm>
            <a:off x="11838631" y="851514"/>
            <a:ext cx="16927348" cy="18253041"/>
          </a:xfrm>
        </p:spPr>
        <p:txBody>
          <a:bodyPr/>
          <a:lstStyle>
            <a:lvl1pPr>
              <a:defRPr sz="10300"/>
            </a:lvl1pPr>
            <a:lvl2pPr>
              <a:defRPr sz="9000"/>
            </a:lvl2pPr>
            <a:lvl3pPr>
              <a:defRPr sz="7900"/>
            </a:lvl3pPr>
            <a:lvl4pPr>
              <a:defRPr sz="6500"/>
            </a:lvl4pPr>
            <a:lvl5pPr>
              <a:defRPr sz="6500"/>
            </a:lvl5pPr>
            <a:lvl6pPr>
              <a:defRPr sz="6500"/>
            </a:lvl6pPr>
            <a:lvl7pPr>
              <a:defRPr sz="6500"/>
            </a:lvl7pPr>
            <a:lvl8pPr>
              <a:defRPr sz="6500"/>
            </a:lvl8pPr>
            <a:lvl9pPr>
              <a:defRPr sz="6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1514000" y="4475388"/>
            <a:ext cx="9961904" cy="14629166"/>
          </a:xfrm>
        </p:spPr>
        <p:txBody>
          <a:bodyPr/>
          <a:lstStyle>
            <a:lvl1pPr marL="0" indent="0">
              <a:buNone/>
              <a:defRPr sz="4500"/>
            </a:lvl1pPr>
            <a:lvl2pPr marL="1476096" indent="0">
              <a:buNone/>
              <a:defRPr sz="3800"/>
            </a:lvl2pPr>
            <a:lvl3pPr marL="2952192" indent="0">
              <a:buNone/>
              <a:defRPr sz="3100"/>
            </a:lvl3pPr>
            <a:lvl4pPr marL="4428290" indent="0">
              <a:buNone/>
              <a:defRPr sz="2900"/>
            </a:lvl4pPr>
            <a:lvl5pPr marL="5904386" indent="0">
              <a:buNone/>
              <a:defRPr sz="2900"/>
            </a:lvl5pPr>
            <a:lvl6pPr marL="7380482" indent="0">
              <a:buNone/>
              <a:defRPr sz="2900"/>
            </a:lvl6pPr>
            <a:lvl7pPr marL="8856578" indent="0">
              <a:buNone/>
              <a:defRPr sz="2900"/>
            </a:lvl7pPr>
            <a:lvl8pPr marL="10332676" indent="0">
              <a:buNone/>
              <a:defRPr sz="2900"/>
            </a:lvl8pPr>
            <a:lvl9pPr marL="11808772" indent="0">
              <a:buNone/>
              <a:defRPr sz="2900"/>
            </a:lvl9pPr>
          </a:lstStyle>
          <a:p>
            <a:pPr lvl="0"/>
            <a:r>
              <a:rPr lang="ru-RU" smtClean="0"/>
              <a:t>Образец текста</a:t>
            </a:r>
          </a:p>
        </p:txBody>
      </p:sp>
      <p:sp>
        <p:nvSpPr>
          <p:cNvPr id="5" name="Дата 4"/>
          <p:cNvSpPr>
            <a:spLocks noGrp="1"/>
          </p:cNvSpPr>
          <p:nvPr>
            <p:ph type="dt" sz="half" idx="10"/>
          </p:nvPr>
        </p:nvSpPr>
        <p:spPr/>
        <p:txBody>
          <a:bodyPr/>
          <a:lstStyle/>
          <a:p>
            <a:fld id="{C55CF112-05AC-4122-9E24-249ED19136C5}" type="datetimeFigureOut">
              <a:rPr lang="uk-UA" smtClean="0"/>
              <a:t>25.05.2025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205221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5087" y="14970761"/>
            <a:ext cx="18167985" cy="1767383"/>
          </a:xfrm>
        </p:spPr>
        <p:txBody>
          <a:bodyPr anchor="b"/>
          <a:lstStyle>
            <a:lvl1pPr algn="l">
              <a:defRPr sz="6500" b="1"/>
            </a:lvl1pPr>
          </a:lstStyle>
          <a:p>
            <a:r>
              <a:rPr lang="ru-RU" smtClean="0"/>
              <a:t>Образец заголовка</a:t>
            </a:r>
            <a:endParaRPr lang="uk-UA"/>
          </a:p>
        </p:txBody>
      </p:sp>
      <p:sp>
        <p:nvSpPr>
          <p:cNvPr id="3" name="Рисунок 2"/>
          <p:cNvSpPr>
            <a:spLocks noGrp="1"/>
          </p:cNvSpPr>
          <p:nvPr>
            <p:ph type="pic" idx="1"/>
          </p:nvPr>
        </p:nvSpPr>
        <p:spPr>
          <a:xfrm>
            <a:off x="5935087" y="1910950"/>
            <a:ext cx="18167985" cy="12832080"/>
          </a:xfrm>
        </p:spPr>
        <p:txBody>
          <a:bodyPr/>
          <a:lstStyle>
            <a:lvl1pPr marL="0" indent="0">
              <a:buNone/>
              <a:defRPr sz="10300"/>
            </a:lvl1pPr>
            <a:lvl2pPr marL="1476096" indent="0">
              <a:buNone/>
              <a:defRPr sz="9000"/>
            </a:lvl2pPr>
            <a:lvl3pPr marL="2952192" indent="0">
              <a:buNone/>
              <a:defRPr sz="7900"/>
            </a:lvl3pPr>
            <a:lvl4pPr marL="4428290" indent="0">
              <a:buNone/>
              <a:defRPr sz="6500"/>
            </a:lvl4pPr>
            <a:lvl5pPr marL="5904386" indent="0">
              <a:buNone/>
              <a:defRPr sz="6500"/>
            </a:lvl5pPr>
            <a:lvl6pPr marL="7380482" indent="0">
              <a:buNone/>
              <a:defRPr sz="6500"/>
            </a:lvl6pPr>
            <a:lvl7pPr marL="8856578" indent="0">
              <a:buNone/>
              <a:defRPr sz="6500"/>
            </a:lvl7pPr>
            <a:lvl8pPr marL="10332676" indent="0">
              <a:buNone/>
              <a:defRPr sz="6500"/>
            </a:lvl8pPr>
            <a:lvl9pPr marL="11808772" indent="0">
              <a:buNone/>
              <a:defRPr sz="6500"/>
            </a:lvl9pPr>
          </a:lstStyle>
          <a:p>
            <a:endParaRPr lang="uk-UA"/>
          </a:p>
        </p:txBody>
      </p:sp>
      <p:sp>
        <p:nvSpPr>
          <p:cNvPr id="4" name="Текст 3"/>
          <p:cNvSpPr>
            <a:spLocks noGrp="1"/>
          </p:cNvSpPr>
          <p:nvPr>
            <p:ph type="body" sz="half" idx="2"/>
          </p:nvPr>
        </p:nvSpPr>
        <p:spPr>
          <a:xfrm>
            <a:off x="5935087" y="16738144"/>
            <a:ext cx="18167985" cy="2509977"/>
          </a:xfrm>
        </p:spPr>
        <p:txBody>
          <a:bodyPr/>
          <a:lstStyle>
            <a:lvl1pPr marL="0" indent="0">
              <a:buNone/>
              <a:defRPr sz="4500"/>
            </a:lvl1pPr>
            <a:lvl2pPr marL="1476096" indent="0">
              <a:buNone/>
              <a:defRPr sz="3800"/>
            </a:lvl2pPr>
            <a:lvl3pPr marL="2952192" indent="0">
              <a:buNone/>
              <a:defRPr sz="3100"/>
            </a:lvl3pPr>
            <a:lvl4pPr marL="4428290" indent="0">
              <a:buNone/>
              <a:defRPr sz="2900"/>
            </a:lvl4pPr>
            <a:lvl5pPr marL="5904386" indent="0">
              <a:buNone/>
              <a:defRPr sz="2900"/>
            </a:lvl5pPr>
            <a:lvl6pPr marL="7380482" indent="0">
              <a:buNone/>
              <a:defRPr sz="2900"/>
            </a:lvl6pPr>
            <a:lvl7pPr marL="8856578" indent="0">
              <a:buNone/>
              <a:defRPr sz="2900"/>
            </a:lvl7pPr>
            <a:lvl8pPr marL="10332676" indent="0">
              <a:buNone/>
              <a:defRPr sz="2900"/>
            </a:lvl8pPr>
            <a:lvl9pPr marL="11808772" indent="0">
              <a:buNone/>
              <a:defRPr sz="2900"/>
            </a:lvl9pPr>
          </a:lstStyle>
          <a:p>
            <a:pPr lvl="0"/>
            <a:r>
              <a:rPr lang="ru-RU" smtClean="0"/>
              <a:t>Образец текста</a:t>
            </a:r>
          </a:p>
        </p:txBody>
      </p:sp>
      <p:sp>
        <p:nvSpPr>
          <p:cNvPr id="5" name="Дата 4"/>
          <p:cNvSpPr>
            <a:spLocks noGrp="1"/>
          </p:cNvSpPr>
          <p:nvPr>
            <p:ph type="dt" sz="half" idx="10"/>
          </p:nvPr>
        </p:nvSpPr>
        <p:spPr/>
        <p:txBody>
          <a:bodyPr/>
          <a:lstStyle/>
          <a:p>
            <a:fld id="{C55CF112-05AC-4122-9E24-249ED19136C5}" type="datetimeFigureOut">
              <a:rPr lang="uk-UA" smtClean="0"/>
              <a:t>25.05.2025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144716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001" y="856463"/>
            <a:ext cx="27251978" cy="3564467"/>
          </a:xfrm>
          <a:prstGeom prst="rect">
            <a:avLst/>
          </a:prstGeom>
        </p:spPr>
        <p:txBody>
          <a:bodyPr vert="horz" lIns="295218" tIns="147609" rIns="295218" bIns="147609"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1514001" y="4990256"/>
            <a:ext cx="27251978" cy="14114299"/>
          </a:xfrm>
          <a:prstGeom prst="rect">
            <a:avLst/>
          </a:prstGeom>
        </p:spPr>
        <p:txBody>
          <a:bodyPr vert="horz" lIns="295218" tIns="147609" rIns="295218" bIns="14760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1513998" y="19822399"/>
            <a:ext cx="7065328" cy="1138649"/>
          </a:xfrm>
          <a:prstGeom prst="rect">
            <a:avLst/>
          </a:prstGeom>
        </p:spPr>
        <p:txBody>
          <a:bodyPr vert="horz" lIns="295218" tIns="147609" rIns="295218" bIns="147609" rtlCol="0" anchor="ctr"/>
          <a:lstStyle>
            <a:lvl1pPr algn="l">
              <a:defRPr sz="3800">
                <a:solidFill>
                  <a:schemeClr val="tx1">
                    <a:tint val="75000"/>
                  </a:schemeClr>
                </a:solidFill>
              </a:defRPr>
            </a:lvl1p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3"/>
          </p:nvPr>
        </p:nvSpPr>
        <p:spPr>
          <a:xfrm>
            <a:off x="10345660" y="19822399"/>
            <a:ext cx="9588660" cy="1138649"/>
          </a:xfrm>
          <a:prstGeom prst="rect">
            <a:avLst/>
          </a:prstGeom>
        </p:spPr>
        <p:txBody>
          <a:bodyPr vert="horz" lIns="295218" tIns="147609" rIns="295218" bIns="147609" rtlCol="0" anchor="ctr"/>
          <a:lstStyle>
            <a:lvl1pPr algn="ctr">
              <a:defRPr sz="38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21700651" y="19822399"/>
            <a:ext cx="7065328" cy="1138649"/>
          </a:xfrm>
          <a:prstGeom prst="rect">
            <a:avLst/>
          </a:prstGeom>
        </p:spPr>
        <p:txBody>
          <a:bodyPr vert="horz" lIns="295218" tIns="147609" rIns="295218" bIns="147609" rtlCol="0" anchor="ctr"/>
          <a:lstStyle>
            <a:lvl1pPr algn="r">
              <a:defRPr sz="3800">
                <a:solidFill>
                  <a:schemeClr val="tx1">
                    <a:tint val="75000"/>
                  </a:schemeClr>
                </a:solidFill>
              </a:defRPr>
            </a:lvl1pPr>
          </a:lstStyle>
          <a:p>
            <a:fld id="{B3A3FC83-86E1-4110-927E-AC7CD57908E4}" type="slidenum">
              <a:rPr lang="uk-UA" smtClean="0"/>
              <a:t>‹#›</a:t>
            </a:fld>
            <a:endParaRPr lang="uk-UA"/>
          </a:p>
        </p:txBody>
      </p:sp>
    </p:spTree>
    <p:extLst>
      <p:ext uri="{BB962C8B-B14F-4D97-AF65-F5344CB8AC3E}">
        <p14:creationId xmlns:p14="http://schemas.microsoft.com/office/powerpoint/2010/main" val="412354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192" rtl="0" eaLnBrk="1" latinLnBrk="0" hangingPunct="1">
        <a:spcBef>
          <a:spcPct val="0"/>
        </a:spcBef>
        <a:buNone/>
        <a:defRPr sz="14100" kern="1200">
          <a:solidFill>
            <a:schemeClr val="tx1"/>
          </a:solidFill>
          <a:latin typeface="+mj-lt"/>
          <a:ea typeface="+mj-ea"/>
          <a:cs typeface="+mj-cs"/>
        </a:defRPr>
      </a:lvl1pPr>
    </p:titleStyle>
    <p:bodyStyle>
      <a:lvl1pPr marL="1107073" indent="-1107073" algn="l" defTabSz="2952192"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1pPr>
      <a:lvl2pPr marL="2398657" indent="-922559" algn="l" defTabSz="2952192"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2pPr>
      <a:lvl3pPr marL="3690242" indent="-738048" algn="l" defTabSz="2952192" rtl="0" eaLnBrk="1" latinLnBrk="0" hangingPunct="1">
        <a:spcBef>
          <a:spcPct val="20000"/>
        </a:spcBef>
        <a:buFont typeface="Arial" panose="020B0604020202020204" pitchFamily="34" charset="0"/>
        <a:buChar char="•"/>
        <a:defRPr sz="7900" kern="1200">
          <a:solidFill>
            <a:schemeClr val="tx1"/>
          </a:solidFill>
          <a:latin typeface="+mn-lt"/>
          <a:ea typeface="+mn-ea"/>
          <a:cs typeface="+mn-cs"/>
        </a:defRPr>
      </a:lvl3pPr>
      <a:lvl4pPr marL="5166338"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4pPr>
      <a:lvl5pPr marL="6642434"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5pPr>
      <a:lvl6pPr marL="8118530"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4628"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70724"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6820"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uk-UA"/>
      </a:defPPr>
      <a:lvl1pPr marL="0" algn="l" defTabSz="2952192" rtl="0" eaLnBrk="1" latinLnBrk="0" hangingPunct="1">
        <a:defRPr sz="5800" kern="1200">
          <a:solidFill>
            <a:schemeClr val="tx1"/>
          </a:solidFill>
          <a:latin typeface="+mn-lt"/>
          <a:ea typeface="+mn-ea"/>
          <a:cs typeface="+mn-cs"/>
        </a:defRPr>
      </a:lvl1pPr>
      <a:lvl2pPr marL="1476096" algn="l" defTabSz="2952192" rtl="0" eaLnBrk="1" latinLnBrk="0" hangingPunct="1">
        <a:defRPr sz="5800" kern="1200">
          <a:solidFill>
            <a:schemeClr val="tx1"/>
          </a:solidFill>
          <a:latin typeface="+mn-lt"/>
          <a:ea typeface="+mn-ea"/>
          <a:cs typeface="+mn-cs"/>
        </a:defRPr>
      </a:lvl2pPr>
      <a:lvl3pPr marL="2952192" algn="l" defTabSz="2952192" rtl="0" eaLnBrk="1" latinLnBrk="0" hangingPunct="1">
        <a:defRPr sz="5800" kern="1200">
          <a:solidFill>
            <a:schemeClr val="tx1"/>
          </a:solidFill>
          <a:latin typeface="+mn-lt"/>
          <a:ea typeface="+mn-ea"/>
          <a:cs typeface="+mn-cs"/>
        </a:defRPr>
      </a:lvl3pPr>
      <a:lvl4pPr marL="4428290" algn="l" defTabSz="2952192" rtl="0" eaLnBrk="1" latinLnBrk="0" hangingPunct="1">
        <a:defRPr sz="5800" kern="1200">
          <a:solidFill>
            <a:schemeClr val="tx1"/>
          </a:solidFill>
          <a:latin typeface="+mn-lt"/>
          <a:ea typeface="+mn-ea"/>
          <a:cs typeface="+mn-cs"/>
        </a:defRPr>
      </a:lvl4pPr>
      <a:lvl5pPr marL="5904386" algn="l" defTabSz="2952192" rtl="0" eaLnBrk="1" latinLnBrk="0" hangingPunct="1">
        <a:defRPr sz="5800" kern="1200">
          <a:solidFill>
            <a:schemeClr val="tx1"/>
          </a:solidFill>
          <a:latin typeface="+mn-lt"/>
          <a:ea typeface="+mn-ea"/>
          <a:cs typeface="+mn-cs"/>
        </a:defRPr>
      </a:lvl5pPr>
      <a:lvl6pPr marL="7380482" algn="l" defTabSz="2952192" rtl="0" eaLnBrk="1" latinLnBrk="0" hangingPunct="1">
        <a:defRPr sz="5800" kern="1200">
          <a:solidFill>
            <a:schemeClr val="tx1"/>
          </a:solidFill>
          <a:latin typeface="+mn-lt"/>
          <a:ea typeface="+mn-ea"/>
          <a:cs typeface="+mn-cs"/>
        </a:defRPr>
      </a:lvl6pPr>
      <a:lvl7pPr marL="8856578" algn="l" defTabSz="2952192" rtl="0" eaLnBrk="1" latinLnBrk="0" hangingPunct="1">
        <a:defRPr sz="5800" kern="1200">
          <a:solidFill>
            <a:schemeClr val="tx1"/>
          </a:solidFill>
          <a:latin typeface="+mn-lt"/>
          <a:ea typeface="+mn-ea"/>
          <a:cs typeface="+mn-cs"/>
        </a:defRPr>
      </a:lvl7pPr>
      <a:lvl8pPr marL="10332676" algn="l" defTabSz="2952192" rtl="0" eaLnBrk="1" latinLnBrk="0" hangingPunct="1">
        <a:defRPr sz="5800" kern="1200">
          <a:solidFill>
            <a:schemeClr val="tx1"/>
          </a:solidFill>
          <a:latin typeface="+mn-lt"/>
          <a:ea typeface="+mn-ea"/>
          <a:cs typeface="+mn-cs"/>
        </a:defRPr>
      </a:lvl8pPr>
      <a:lvl9pPr marL="11808772" algn="l" defTabSz="2952192"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hyperlink" Target="https://arxiv.org/abs/1008.2231"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57773" y="0"/>
            <a:ext cx="25737980" cy="1529347"/>
          </a:xfrm>
        </p:spPr>
        <p:txBody>
          <a:bodyPr>
            <a:normAutofit/>
          </a:bodyPr>
          <a:lstStyle/>
          <a:p>
            <a:r>
              <a:rPr lang="en-US" sz="3600" b="1" dirty="0"/>
              <a:t>Features of vortex dynamics in the description of microwave absorption by a thin HTSC disk </a:t>
            </a:r>
            <a:endParaRPr lang="uk-UA" sz="3600" dirty="0"/>
          </a:p>
        </p:txBody>
      </p:sp>
      <p:sp>
        <p:nvSpPr>
          <p:cNvPr id="7" name="Прямоугольник 6"/>
          <p:cNvSpPr/>
          <p:nvPr/>
        </p:nvSpPr>
        <p:spPr>
          <a:xfrm>
            <a:off x="13555811" y="16817120"/>
            <a:ext cx="16205787" cy="3970318"/>
          </a:xfrm>
          <a:prstGeom prst="rect">
            <a:avLst/>
          </a:prstGeom>
          <a:solidFill>
            <a:schemeClr val="accent1">
              <a:lumMod val="20000"/>
              <a:lumOff val="80000"/>
            </a:schemeClr>
          </a:solidFill>
          <a:ln w="12700">
            <a:solidFill>
              <a:schemeClr val="tx1"/>
            </a:solidFill>
          </a:ln>
        </p:spPr>
        <p:txBody>
          <a:bodyPr wrap="square">
            <a:spAutoFit/>
          </a:bodyPr>
          <a:lstStyle/>
          <a:p>
            <a:pPr marL="355600" indent="-355600" algn="ctr">
              <a:spcAft>
                <a:spcPts val="0"/>
              </a:spcAft>
            </a:pPr>
            <a:r>
              <a:rPr lang="en-US" sz="1800" b="1" dirty="0">
                <a:latin typeface="Times New Roman"/>
                <a:ea typeface="Times New Roman"/>
              </a:rPr>
              <a:t>The work was performed within the framework of Agreement No 4.5/25-</a:t>
            </a:r>
            <a:r>
              <a:rPr lang="en-US" sz="1800" b="1" dirty="0">
                <a:latin typeface="Times New Roman"/>
                <a:ea typeface="Times New Roman"/>
                <a:sym typeface="Symbol"/>
              </a:rPr>
              <a:t></a:t>
            </a:r>
            <a:r>
              <a:rPr lang="en-US" sz="1800" b="1" dirty="0">
                <a:latin typeface="Times New Roman"/>
                <a:ea typeface="Times New Roman"/>
              </a:rPr>
              <a:t> on Jan. 1, 2025 between National Academy of Sciences (NAS) of Ukraine and O. </a:t>
            </a:r>
            <a:r>
              <a:rPr lang="en-US" sz="1800" b="1" dirty="0" err="1">
                <a:latin typeface="Times New Roman"/>
                <a:ea typeface="Times New Roman"/>
              </a:rPr>
              <a:t>Ya</a:t>
            </a:r>
            <a:r>
              <a:rPr lang="en-US" sz="1800" b="1" dirty="0">
                <a:latin typeface="Times New Roman"/>
                <a:ea typeface="Times New Roman"/>
              </a:rPr>
              <a:t>. </a:t>
            </a:r>
            <a:r>
              <a:rPr lang="en-US" sz="1800" b="1" dirty="0" err="1">
                <a:latin typeface="Times New Roman"/>
                <a:ea typeface="Times New Roman"/>
              </a:rPr>
              <a:t>Usikov</a:t>
            </a:r>
            <a:r>
              <a:rPr lang="en-US" sz="1800" b="1" dirty="0">
                <a:latin typeface="Times New Roman"/>
                <a:ea typeface="Times New Roman"/>
              </a:rPr>
              <a:t> IRE of NAS of Ukraine. </a:t>
            </a:r>
            <a:endParaRPr lang="uk-UA" sz="1800" b="1" dirty="0">
              <a:latin typeface="Times New Roman"/>
              <a:ea typeface="Times New Roman"/>
            </a:endParaRPr>
          </a:p>
          <a:p>
            <a:pPr marL="355600" indent="-355600" algn="just">
              <a:spcAft>
                <a:spcPts val="0"/>
              </a:spcAft>
            </a:pPr>
            <a:r>
              <a:rPr lang="en-US" sz="1800" dirty="0" smtClean="0">
                <a:latin typeface="Times New Roman"/>
                <a:ea typeface="Times New Roman"/>
              </a:rPr>
              <a:t>[</a:t>
            </a:r>
            <a:r>
              <a:rPr lang="en-US" sz="1800" dirty="0">
                <a:latin typeface="Times New Roman"/>
                <a:ea typeface="Times New Roman"/>
              </a:rPr>
              <a:t>1] Thin superconducting disk with B-dependent </a:t>
            </a:r>
            <a:r>
              <a:rPr lang="en-US" sz="1800" dirty="0" err="1">
                <a:latin typeface="Times New Roman"/>
                <a:ea typeface="Times New Roman"/>
              </a:rPr>
              <a:t>Jc</a:t>
            </a:r>
            <a:r>
              <a:rPr lang="en-US" sz="1800" dirty="0">
                <a:latin typeface="Times New Roman"/>
                <a:ea typeface="Times New Roman"/>
              </a:rPr>
              <a:t> : Flux and current distributions D. V. </a:t>
            </a:r>
            <a:r>
              <a:rPr lang="en-US" sz="1800" dirty="0" err="1">
                <a:latin typeface="Times New Roman"/>
                <a:ea typeface="Times New Roman"/>
              </a:rPr>
              <a:t>Shantsev</a:t>
            </a:r>
            <a:r>
              <a:rPr lang="en-US" sz="1800" dirty="0">
                <a:latin typeface="Times New Roman"/>
                <a:ea typeface="Times New Roman"/>
              </a:rPr>
              <a:t>, Y. M. </a:t>
            </a:r>
            <a:r>
              <a:rPr lang="en-US" sz="1800" dirty="0" err="1">
                <a:latin typeface="Times New Roman"/>
                <a:ea typeface="Times New Roman"/>
              </a:rPr>
              <a:t>Galperin</a:t>
            </a:r>
            <a:r>
              <a:rPr lang="en-US" sz="1800" dirty="0">
                <a:latin typeface="Times New Roman"/>
                <a:ea typeface="Times New Roman"/>
              </a:rPr>
              <a:t>, and T. H. Johansen Phys. Rev. B, v.60, p.13112-13118 (1999)  </a:t>
            </a:r>
            <a:r>
              <a:rPr lang="en-US" sz="1800" dirty="0" err="1">
                <a:latin typeface="Times New Roman"/>
                <a:ea typeface="Times New Roman"/>
              </a:rPr>
              <a:t>arXiv:cond-mat</a:t>
            </a:r>
            <a:r>
              <a:rPr lang="en-US" sz="1800" dirty="0">
                <a:latin typeface="Times New Roman"/>
                <a:ea typeface="Times New Roman"/>
              </a:rPr>
              <a:t>/9906297v1</a:t>
            </a:r>
            <a:endParaRPr lang="uk-UA" sz="1800" dirty="0">
              <a:latin typeface="Times New Roman"/>
              <a:ea typeface="Times New Roman"/>
            </a:endParaRPr>
          </a:p>
          <a:p>
            <a:pPr marL="355600" indent="-355600" algn="just">
              <a:spcAft>
                <a:spcPts val="0"/>
              </a:spcAft>
            </a:pPr>
            <a:r>
              <a:rPr lang="en-US" sz="1800" dirty="0">
                <a:latin typeface="Times New Roman"/>
                <a:ea typeface="Times New Roman"/>
              </a:rPr>
              <a:t>[2] </a:t>
            </a:r>
            <a:r>
              <a:rPr lang="en-US" sz="1800" dirty="0" err="1">
                <a:latin typeface="Times New Roman"/>
                <a:ea typeface="Times New Roman"/>
              </a:rPr>
              <a:t>Dobrovolskiy</a:t>
            </a:r>
            <a:r>
              <a:rPr lang="en-US" sz="1800" dirty="0">
                <a:latin typeface="Times New Roman"/>
                <a:ea typeface="Times New Roman"/>
              </a:rPr>
              <a:t>, O. (2024). Fast Dynamics of Vortices in Superconductors. In T. Chakraborty (Ed.), Encyclopedia of Condensed Matter Physics (Vol. 2, pp. 735-754). Elsevier. https://doi.org/10.1016/B978-0-323-90800-9.00015-9</a:t>
            </a:r>
            <a:endParaRPr lang="uk-UA" sz="1800" dirty="0">
              <a:latin typeface="Times New Roman"/>
              <a:ea typeface="Times New Roman"/>
            </a:endParaRPr>
          </a:p>
          <a:p>
            <a:pPr marL="355600" indent="-355600" algn="just">
              <a:spcAft>
                <a:spcPts val="0"/>
              </a:spcAft>
            </a:pPr>
            <a:r>
              <a:rPr lang="en-US" sz="1800" dirty="0">
                <a:latin typeface="Times New Roman"/>
                <a:ea typeface="Times New Roman"/>
              </a:rPr>
              <a:t>[3] </a:t>
            </a:r>
            <a:r>
              <a:rPr lang="en-US" sz="1800" dirty="0" smtClean="0">
                <a:latin typeface="Times New Roman"/>
                <a:ea typeface="Times New Roman"/>
              </a:rPr>
              <a:t>	Y</a:t>
            </a:r>
            <a:r>
              <a:rPr lang="en-US" sz="1800" dirty="0">
                <a:latin typeface="Times New Roman"/>
                <a:ea typeface="Times New Roman"/>
              </a:rPr>
              <a:t>. Wu, A. A. </a:t>
            </a:r>
            <a:r>
              <a:rPr lang="en-US" sz="1800" dirty="0" err="1">
                <a:latin typeface="Times New Roman"/>
                <a:ea typeface="Times New Roman"/>
              </a:rPr>
              <a:t>Barannik</a:t>
            </a:r>
            <a:r>
              <a:rPr lang="en-US" sz="1800" dirty="0">
                <a:latin typeface="Times New Roman"/>
                <a:ea typeface="Times New Roman"/>
              </a:rPr>
              <a:t>, L. Sun, Y.-S. He, N. T. </a:t>
            </a:r>
            <a:r>
              <a:rPr lang="en-US" sz="1800" dirty="0" err="1">
                <a:latin typeface="Times New Roman"/>
                <a:ea typeface="Times New Roman"/>
              </a:rPr>
              <a:t>Cherpak</a:t>
            </a:r>
            <a:r>
              <a:rPr lang="en-US" sz="1800" dirty="0">
                <a:latin typeface="Times New Roman"/>
                <a:ea typeface="Times New Roman"/>
              </a:rPr>
              <a:t>, The unusual microwave </a:t>
            </a:r>
            <a:r>
              <a:rPr lang="en-US" sz="1800" dirty="0" smtClean="0">
                <a:latin typeface="Times New Roman"/>
                <a:ea typeface="Times New Roman"/>
              </a:rPr>
              <a:t>response of </a:t>
            </a:r>
            <a:r>
              <a:rPr lang="en-US" sz="1800" dirty="0">
                <a:latin typeface="Times New Roman"/>
                <a:ea typeface="Times New Roman"/>
              </a:rPr>
              <a:t>chalcogenide FeSe1-xTex film compared to other superconductors, Condensed Matter </a:t>
            </a:r>
            <a:r>
              <a:rPr lang="en-US" sz="1800" dirty="0" smtClean="0">
                <a:latin typeface="Times New Roman"/>
                <a:ea typeface="Times New Roman"/>
              </a:rPr>
              <a:t>&amp; Low </a:t>
            </a:r>
            <a:r>
              <a:rPr lang="en-US" sz="1800" dirty="0">
                <a:latin typeface="Times New Roman"/>
                <a:ea typeface="Times New Roman"/>
              </a:rPr>
              <a:t>Temperature Physics: II Intern. Advanced Study Conference. June 6 12 2021</a:t>
            </a:r>
            <a:endParaRPr lang="uk-UA" sz="1800" dirty="0">
              <a:latin typeface="Times New Roman"/>
              <a:ea typeface="Times New Roman"/>
            </a:endParaRPr>
          </a:p>
          <a:p>
            <a:pPr marL="355600" indent="-355600" algn="just">
              <a:spcAft>
                <a:spcPts val="0"/>
              </a:spcAft>
            </a:pPr>
            <a:r>
              <a:rPr lang="en-US" sz="1800" dirty="0">
                <a:latin typeface="Times New Roman"/>
                <a:ea typeface="Times New Roman"/>
              </a:rPr>
              <a:t>[4] Possible manifestation of topological superconductivity and Majorana bound states in the microwave response of thin FeSe1-xTex film NT </a:t>
            </a:r>
            <a:r>
              <a:rPr lang="en-US" sz="1800" dirty="0" err="1">
                <a:latin typeface="Times New Roman"/>
                <a:ea typeface="Times New Roman"/>
              </a:rPr>
              <a:t>Cherpak</a:t>
            </a:r>
            <a:r>
              <a:rPr lang="en-US" sz="1800" dirty="0">
                <a:latin typeface="Times New Roman"/>
                <a:ea typeface="Times New Roman"/>
              </a:rPr>
              <a:t>, AA </a:t>
            </a:r>
            <a:r>
              <a:rPr lang="en-US" sz="1800" dirty="0" err="1">
                <a:latin typeface="Times New Roman"/>
                <a:ea typeface="Times New Roman"/>
              </a:rPr>
              <a:t>Barannik</a:t>
            </a:r>
            <a:r>
              <a:rPr lang="en-US" sz="1800" dirty="0">
                <a:latin typeface="Times New Roman"/>
                <a:ea typeface="Times New Roman"/>
              </a:rPr>
              <a:t>, YS He, L Sun, Y Wu, SI Melnyk. </a:t>
            </a:r>
            <a:r>
              <a:rPr lang="en-US" sz="1800" dirty="0" err="1">
                <a:latin typeface="Times New Roman"/>
                <a:ea typeface="Times New Roman"/>
              </a:rPr>
              <a:t>arXiv</a:t>
            </a:r>
            <a:r>
              <a:rPr lang="en-US" sz="1800" dirty="0">
                <a:latin typeface="Times New Roman"/>
                <a:ea typeface="Times New Roman"/>
              </a:rPr>
              <a:t> preprint arXiv:2312.11155, 2023 </a:t>
            </a:r>
            <a:r>
              <a:rPr lang="en-US" sz="1800" dirty="0" smtClean="0">
                <a:latin typeface="Times New Roman"/>
                <a:ea typeface="Times New Roman"/>
              </a:rPr>
              <a:t>arxiv.org</a:t>
            </a:r>
          </a:p>
          <a:p>
            <a:pPr marL="355600" indent="-355600" algn="just">
              <a:spcAft>
                <a:spcPts val="0"/>
              </a:spcAft>
            </a:pPr>
            <a:r>
              <a:rPr lang="en-US" sz="1800" dirty="0" smtClean="0">
                <a:latin typeface="Times New Roman"/>
                <a:ea typeface="Times New Roman"/>
              </a:rPr>
              <a:t>[5</a:t>
            </a:r>
            <a:r>
              <a:rPr lang="en-US" sz="1800" dirty="0" smtClean="0">
                <a:latin typeface="Times New Roman" panose="02020603050405020304" pitchFamily="18" charset="0"/>
                <a:ea typeface="Times New Roman"/>
                <a:cs typeface="Times New Roman" panose="02020603050405020304" pitchFamily="18" charset="0"/>
              </a:rPr>
              <a:t>] </a:t>
            </a:r>
            <a:r>
              <a:rPr lang="en-AU" sz="1800" dirty="0">
                <a:latin typeface="Times New Roman" panose="02020603050405020304" pitchFamily="18" charset="0"/>
                <a:cs typeface="Times New Roman" panose="02020603050405020304" pitchFamily="18" charset="0"/>
              </a:rPr>
              <a:t>M. </a:t>
            </a:r>
            <a:r>
              <a:rPr lang="en-AU" sz="1800" dirty="0" err="1">
                <a:latin typeface="Times New Roman" panose="02020603050405020304" pitchFamily="18" charset="0"/>
                <a:cs typeface="Times New Roman" panose="02020603050405020304" pitchFamily="18" charset="0"/>
              </a:rPr>
              <a:t>Tinkham</a:t>
            </a:r>
            <a:r>
              <a:rPr lang="en-AU" sz="1800" dirty="0">
                <a:latin typeface="Times New Roman" panose="02020603050405020304" pitchFamily="18" charset="0"/>
                <a:cs typeface="Times New Roman" panose="02020603050405020304" pitchFamily="18" charset="0"/>
              </a:rPr>
              <a:t>, Phys. Rev. Lett. 13 (1964) 804</a:t>
            </a:r>
            <a:r>
              <a:rPr lang="en-AU" sz="1800" dirty="0" smtClean="0">
                <a:latin typeface="Times New Roman" panose="02020603050405020304" pitchFamily="18" charset="0"/>
                <a:cs typeface="Times New Roman" panose="02020603050405020304" pitchFamily="18" charset="0"/>
              </a:rPr>
              <a:t>.</a:t>
            </a:r>
          </a:p>
          <a:p>
            <a:pPr marL="355600" indent="-355600"/>
            <a:r>
              <a:rPr lang="en-AU" sz="1800" dirty="0" smtClean="0">
                <a:latin typeface="Times New Roman" panose="02020603050405020304" pitchFamily="18" charset="0"/>
                <a:ea typeface="Times New Roman"/>
                <a:cs typeface="Times New Roman" panose="02020603050405020304" pitchFamily="18" charset="0"/>
              </a:rPr>
              <a:t>[6] </a:t>
            </a:r>
            <a:r>
              <a:rPr lang="en-US" sz="1800" dirty="0">
                <a:latin typeface="Times New Roman" panose="02020603050405020304" pitchFamily="18" charset="0"/>
                <a:cs typeface="Times New Roman" panose="02020603050405020304" pitchFamily="18" charset="0"/>
                <a:hlinkClick r:id="rId2"/>
              </a:rPr>
              <a:t>Electrodynamics of superconductors exposed to high frequency </a:t>
            </a:r>
            <a:r>
              <a:rPr lang="en-US" sz="1800" dirty="0" smtClean="0">
                <a:latin typeface="Times New Roman" panose="02020603050405020304" pitchFamily="18" charset="0"/>
                <a:cs typeface="Times New Roman" panose="02020603050405020304" pitchFamily="18" charset="0"/>
                <a:hlinkClick r:id="rId2"/>
              </a:rPr>
              <a:t>fields</a:t>
            </a:r>
            <a:r>
              <a:rPr lang="en-US" sz="1800" dirty="0" smtClean="0">
                <a:latin typeface="Times New Roman" panose="02020603050405020304" pitchFamily="18" charset="0"/>
                <a:cs typeface="Times New Roman" panose="02020603050405020304" pitchFamily="18" charset="0"/>
              </a:rPr>
              <a:t>  EH Brandt  </a:t>
            </a:r>
            <a:r>
              <a:rPr lang="en-US" sz="1800" dirty="0" err="1" smtClean="0">
                <a:latin typeface="Times New Roman" panose="02020603050405020304" pitchFamily="18" charset="0"/>
                <a:cs typeface="Times New Roman" panose="02020603050405020304" pitchFamily="18" charset="0"/>
              </a:rPr>
              <a:t>arXiv</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preprint arXiv:1008.2231, </a:t>
            </a:r>
            <a:r>
              <a:rPr lang="en-US" sz="1800" dirty="0" smtClean="0">
                <a:latin typeface="Times New Roman" panose="02020603050405020304" pitchFamily="18" charset="0"/>
                <a:cs typeface="Times New Roman" panose="02020603050405020304" pitchFamily="18" charset="0"/>
              </a:rPr>
              <a:t>2010</a:t>
            </a:r>
          </a:p>
          <a:p>
            <a:pPr marL="355600" indent="-355600"/>
            <a:r>
              <a:rPr lang="en-US" sz="1800" dirty="0" smtClean="0">
                <a:latin typeface="Times New Roman" panose="02020603050405020304" pitchFamily="18" charset="0"/>
                <a:ea typeface="Times New Roman"/>
                <a:cs typeface="Times New Roman" panose="02020603050405020304" pitchFamily="18" charset="0"/>
              </a:rPr>
              <a:t>[7] </a:t>
            </a:r>
            <a:r>
              <a:rPr lang="en-AU" sz="1800" b="1" dirty="0">
                <a:latin typeface="Times New Roman" panose="02020603050405020304" pitchFamily="18" charset="0"/>
                <a:cs typeface="Times New Roman" panose="02020603050405020304" pitchFamily="18" charset="0"/>
              </a:rPr>
              <a:t>Topological Superconductors from a Materials </a:t>
            </a:r>
            <a:r>
              <a:rPr lang="en-AU" sz="1800" b="1" dirty="0" smtClean="0">
                <a:latin typeface="Times New Roman" panose="02020603050405020304" pitchFamily="18" charset="0"/>
                <a:cs typeface="Times New Roman" panose="02020603050405020304" pitchFamily="18" charset="0"/>
              </a:rPr>
              <a:t>Perspective† </a:t>
            </a:r>
            <a:r>
              <a:rPr lang="en-AU" sz="1800" dirty="0" err="1" smtClean="0">
                <a:latin typeface="Times New Roman" panose="02020603050405020304" pitchFamily="18" charset="0"/>
                <a:cs typeface="Times New Roman" panose="02020603050405020304" pitchFamily="18" charset="0"/>
              </a:rPr>
              <a:t>Manasi</a:t>
            </a:r>
            <a:r>
              <a:rPr lang="en-AU" sz="1800" dirty="0" smtClean="0">
                <a:latin typeface="Times New Roman" panose="02020603050405020304" pitchFamily="18" charset="0"/>
                <a:cs typeface="Times New Roman" panose="02020603050405020304" pitchFamily="18" charset="0"/>
              </a:rPr>
              <a:t> </a:t>
            </a:r>
            <a:r>
              <a:rPr lang="en-AU" sz="1800" dirty="0">
                <a:latin typeface="Times New Roman" panose="02020603050405020304" pitchFamily="18" charset="0"/>
                <a:cs typeface="Times New Roman" panose="02020603050405020304" pitchFamily="18" charset="0"/>
              </a:rPr>
              <a:t>Mandal, Nathan C. Drucker, </a:t>
            </a:r>
            <a:r>
              <a:rPr lang="en-AU" sz="1800" dirty="0" err="1">
                <a:latin typeface="Times New Roman" panose="02020603050405020304" pitchFamily="18" charset="0"/>
                <a:cs typeface="Times New Roman" panose="02020603050405020304" pitchFamily="18" charset="0"/>
              </a:rPr>
              <a:t>Phum</a:t>
            </a:r>
            <a:r>
              <a:rPr lang="en-AU" sz="1800" dirty="0">
                <a:latin typeface="Times New Roman" panose="02020603050405020304" pitchFamily="18" charset="0"/>
                <a:cs typeface="Times New Roman" panose="02020603050405020304" pitchFamily="18" charset="0"/>
              </a:rPr>
              <a:t> </a:t>
            </a:r>
            <a:r>
              <a:rPr lang="en-AU" sz="1800" dirty="0" err="1">
                <a:latin typeface="Times New Roman" panose="02020603050405020304" pitchFamily="18" charset="0"/>
                <a:cs typeface="Times New Roman" panose="02020603050405020304" pitchFamily="18" charset="0"/>
              </a:rPr>
              <a:t>Siriviboon</a:t>
            </a:r>
            <a:r>
              <a:rPr lang="en-AU" sz="1800" dirty="0">
                <a:latin typeface="Times New Roman" panose="02020603050405020304" pitchFamily="18" charset="0"/>
                <a:cs typeface="Times New Roman" panose="02020603050405020304" pitchFamily="18" charset="0"/>
              </a:rPr>
              <a:t>, Thanh Nguyen, </a:t>
            </a:r>
            <a:r>
              <a:rPr lang="en-AU" sz="1800" dirty="0" err="1">
                <a:latin typeface="Times New Roman" panose="02020603050405020304" pitchFamily="18" charset="0"/>
                <a:cs typeface="Times New Roman" panose="02020603050405020304" pitchFamily="18" charset="0"/>
              </a:rPr>
              <a:t>Artittaya</a:t>
            </a:r>
            <a:r>
              <a:rPr lang="en-AU" sz="1800" dirty="0">
                <a:latin typeface="Times New Roman" panose="02020603050405020304" pitchFamily="18" charset="0"/>
                <a:cs typeface="Times New Roman" panose="02020603050405020304" pitchFamily="18" charset="0"/>
              </a:rPr>
              <a:t> </a:t>
            </a:r>
            <a:r>
              <a:rPr lang="en-AU" sz="1800" dirty="0" err="1">
                <a:latin typeface="Times New Roman" panose="02020603050405020304" pitchFamily="18" charset="0"/>
                <a:cs typeface="Times New Roman" panose="02020603050405020304" pitchFamily="18" charset="0"/>
              </a:rPr>
              <a:t>Boonkird</a:t>
            </a:r>
            <a:r>
              <a:rPr lang="en-AU" sz="1800" dirty="0">
                <a:latin typeface="Times New Roman" panose="02020603050405020304" pitchFamily="18" charset="0"/>
                <a:cs typeface="Times New Roman" panose="02020603050405020304" pitchFamily="18" charset="0"/>
              </a:rPr>
              <a:t>, </a:t>
            </a:r>
            <a:r>
              <a:rPr lang="en-AU" sz="1800" dirty="0" err="1">
                <a:latin typeface="Times New Roman" panose="02020603050405020304" pitchFamily="18" charset="0"/>
                <a:cs typeface="Times New Roman" panose="02020603050405020304" pitchFamily="18" charset="0"/>
              </a:rPr>
              <a:t>Tej</a:t>
            </a:r>
            <a:r>
              <a:rPr lang="en-AU" sz="1800" dirty="0">
                <a:latin typeface="Times New Roman" panose="02020603050405020304" pitchFamily="18" charset="0"/>
                <a:cs typeface="Times New Roman" panose="02020603050405020304" pitchFamily="18" charset="0"/>
              </a:rPr>
              <a:t> </a:t>
            </a:r>
            <a:r>
              <a:rPr lang="en-AU" sz="1800" dirty="0" err="1">
                <a:latin typeface="Times New Roman" panose="02020603050405020304" pitchFamily="18" charset="0"/>
                <a:cs typeface="Times New Roman" panose="02020603050405020304" pitchFamily="18" charset="0"/>
              </a:rPr>
              <a:t>Nath</a:t>
            </a:r>
            <a:r>
              <a:rPr lang="en-AU" sz="1800" dirty="0">
                <a:latin typeface="Times New Roman" panose="02020603050405020304" pitchFamily="18" charset="0"/>
                <a:cs typeface="Times New Roman" panose="02020603050405020304" pitchFamily="18" charset="0"/>
              </a:rPr>
              <a:t> </a:t>
            </a:r>
            <a:r>
              <a:rPr lang="en-AU" sz="1800" dirty="0" err="1">
                <a:latin typeface="Times New Roman" panose="02020603050405020304" pitchFamily="18" charset="0"/>
                <a:cs typeface="Times New Roman" panose="02020603050405020304" pitchFamily="18" charset="0"/>
              </a:rPr>
              <a:t>Lamichhane</a:t>
            </a:r>
            <a:r>
              <a:rPr lang="en-AU" sz="1800" dirty="0">
                <a:latin typeface="Times New Roman" panose="02020603050405020304" pitchFamily="18" charset="0"/>
                <a:cs typeface="Times New Roman" panose="02020603050405020304" pitchFamily="18" charset="0"/>
              </a:rPr>
              <a:t>, </a:t>
            </a:r>
            <a:r>
              <a:rPr lang="en-AU" sz="1800" dirty="0" err="1">
                <a:latin typeface="Times New Roman" panose="02020603050405020304" pitchFamily="18" charset="0"/>
                <a:cs typeface="Times New Roman" panose="02020603050405020304" pitchFamily="18" charset="0"/>
              </a:rPr>
              <a:t>Ryotaro</a:t>
            </a:r>
            <a:r>
              <a:rPr lang="en-AU" sz="1800" dirty="0">
                <a:latin typeface="Times New Roman" panose="02020603050405020304" pitchFamily="18" charset="0"/>
                <a:cs typeface="Times New Roman" panose="02020603050405020304" pitchFamily="18" charset="0"/>
              </a:rPr>
              <a:t> Okabe, </a:t>
            </a:r>
            <a:r>
              <a:rPr lang="en-AU" sz="1800" dirty="0" err="1">
                <a:latin typeface="Times New Roman" panose="02020603050405020304" pitchFamily="18" charset="0"/>
                <a:cs typeface="Times New Roman" panose="02020603050405020304" pitchFamily="18" charset="0"/>
              </a:rPr>
              <a:t>Abhijatmedhi</a:t>
            </a:r>
            <a:r>
              <a:rPr lang="en-AU" sz="1800" dirty="0">
                <a:latin typeface="Times New Roman" panose="02020603050405020304" pitchFamily="18" charset="0"/>
                <a:cs typeface="Times New Roman" panose="02020603050405020304" pitchFamily="18" charset="0"/>
              </a:rPr>
              <a:t> </a:t>
            </a:r>
            <a:r>
              <a:rPr lang="en-AU" sz="1800" dirty="0" err="1">
                <a:latin typeface="Times New Roman" panose="02020603050405020304" pitchFamily="18" charset="0"/>
                <a:cs typeface="Times New Roman" panose="02020603050405020304" pitchFamily="18" charset="0"/>
              </a:rPr>
              <a:t>Chotrattanapituk</a:t>
            </a:r>
            <a:r>
              <a:rPr lang="en-AU" sz="1800" dirty="0">
                <a:latin typeface="Times New Roman" panose="02020603050405020304" pitchFamily="18" charset="0"/>
                <a:cs typeface="Times New Roman" panose="02020603050405020304" pitchFamily="18" charset="0"/>
              </a:rPr>
              <a:t>, and </a:t>
            </a:r>
            <a:r>
              <a:rPr lang="en-AU" sz="1800" dirty="0" err="1">
                <a:latin typeface="Times New Roman" panose="02020603050405020304" pitchFamily="18" charset="0"/>
                <a:cs typeface="Times New Roman" panose="02020603050405020304" pitchFamily="18" charset="0"/>
              </a:rPr>
              <a:t>Mingda</a:t>
            </a:r>
            <a:r>
              <a:rPr lang="en-AU" sz="1800" dirty="0">
                <a:latin typeface="Times New Roman" panose="02020603050405020304" pitchFamily="18" charset="0"/>
                <a:cs typeface="Times New Roman" panose="02020603050405020304" pitchFamily="18" charset="0"/>
              </a:rPr>
              <a:t> </a:t>
            </a:r>
            <a:r>
              <a:rPr lang="en-AU" sz="1800" dirty="0" smtClean="0">
                <a:latin typeface="Times New Roman" panose="02020603050405020304" pitchFamily="18" charset="0"/>
                <a:cs typeface="Times New Roman" panose="02020603050405020304" pitchFamily="18" charset="0"/>
              </a:rPr>
              <a:t>Li </a:t>
            </a:r>
            <a:r>
              <a:rPr lang="en-AU" sz="1800" i="1" dirty="0" smtClean="0">
                <a:latin typeface="Times New Roman" panose="02020603050405020304" pitchFamily="18" charset="0"/>
                <a:cs typeface="Times New Roman" panose="02020603050405020304" pitchFamily="18" charset="0"/>
              </a:rPr>
              <a:t>Chemistry </a:t>
            </a:r>
            <a:r>
              <a:rPr lang="en-AU" sz="1800" i="1" dirty="0">
                <a:latin typeface="Times New Roman" panose="02020603050405020304" pitchFamily="18" charset="0"/>
                <a:cs typeface="Times New Roman" panose="02020603050405020304" pitchFamily="18" charset="0"/>
              </a:rPr>
              <a:t>of Materials</a:t>
            </a:r>
            <a:r>
              <a:rPr lang="en-AU" sz="1800" dirty="0">
                <a:latin typeface="Times New Roman" panose="02020603050405020304" pitchFamily="18" charset="0"/>
                <a:cs typeface="Times New Roman" panose="02020603050405020304" pitchFamily="18" charset="0"/>
              </a:rPr>
              <a:t> </a:t>
            </a:r>
            <a:r>
              <a:rPr lang="en-AU" sz="1800" b="1" dirty="0">
                <a:latin typeface="Times New Roman" panose="02020603050405020304" pitchFamily="18" charset="0"/>
                <a:cs typeface="Times New Roman" panose="02020603050405020304" pitchFamily="18" charset="0"/>
              </a:rPr>
              <a:t>2023</a:t>
            </a:r>
            <a:r>
              <a:rPr lang="en-AU" sz="1800" dirty="0">
                <a:latin typeface="Times New Roman" panose="02020603050405020304" pitchFamily="18" charset="0"/>
                <a:cs typeface="Times New Roman" panose="02020603050405020304" pitchFamily="18" charset="0"/>
              </a:rPr>
              <a:t> </a:t>
            </a:r>
            <a:r>
              <a:rPr lang="en-AU" sz="1800" i="1" dirty="0">
                <a:latin typeface="Times New Roman" panose="02020603050405020304" pitchFamily="18" charset="0"/>
                <a:cs typeface="Times New Roman" panose="02020603050405020304" pitchFamily="18" charset="0"/>
              </a:rPr>
              <a:t>35</a:t>
            </a:r>
            <a:r>
              <a:rPr lang="en-AU" sz="1800" dirty="0">
                <a:latin typeface="Times New Roman" panose="02020603050405020304" pitchFamily="18" charset="0"/>
                <a:cs typeface="Times New Roman" panose="02020603050405020304" pitchFamily="18" charset="0"/>
              </a:rPr>
              <a:t> (16), </a:t>
            </a:r>
            <a:r>
              <a:rPr lang="en-AU" sz="1800" dirty="0" smtClean="0">
                <a:latin typeface="Times New Roman" panose="02020603050405020304" pitchFamily="18" charset="0"/>
                <a:cs typeface="Times New Roman" panose="02020603050405020304" pitchFamily="18" charset="0"/>
              </a:rPr>
              <a:t>6184-6200 DOI</a:t>
            </a:r>
            <a:r>
              <a:rPr lang="en-AU" sz="1800" dirty="0">
                <a:latin typeface="Times New Roman" panose="02020603050405020304" pitchFamily="18" charset="0"/>
                <a:cs typeface="Times New Roman" panose="02020603050405020304" pitchFamily="18" charset="0"/>
              </a:rPr>
              <a:t>: </a:t>
            </a:r>
            <a:r>
              <a:rPr lang="en-AU" sz="1800" dirty="0" smtClean="0">
                <a:latin typeface="Times New Roman" panose="02020603050405020304" pitchFamily="18" charset="0"/>
                <a:cs typeface="Times New Roman" panose="02020603050405020304" pitchFamily="18" charset="0"/>
              </a:rPr>
              <a:t>10.1021/acs.chemmater.3c00713</a:t>
            </a:r>
            <a:endParaRPr lang="uk-UA" sz="1800" dirty="0">
              <a:latin typeface="Times New Roman" panose="02020603050405020304" pitchFamily="18" charset="0"/>
              <a:ea typeface="Times New Roman"/>
              <a:cs typeface="Times New Roman" panose="02020603050405020304" pitchFamily="18" charset="0"/>
            </a:endParaRPr>
          </a:p>
        </p:txBody>
      </p:sp>
      <p:sp>
        <p:nvSpPr>
          <p:cNvPr id="4" name="Прямоугольник 3"/>
          <p:cNvSpPr/>
          <p:nvPr/>
        </p:nvSpPr>
        <p:spPr>
          <a:xfrm>
            <a:off x="1405324" y="1401868"/>
            <a:ext cx="12874575" cy="830997"/>
          </a:xfrm>
          <a:prstGeom prst="rect">
            <a:avLst/>
          </a:prstGeom>
        </p:spPr>
        <p:txBody>
          <a:bodyPr wrap="square">
            <a:spAutoFit/>
          </a:bodyPr>
          <a:lstStyle/>
          <a:p>
            <a:r>
              <a:rPr lang="en-US" sz="2400" b="1" u="sng" dirty="0"/>
              <a:t>S. I. </a:t>
            </a:r>
            <a:r>
              <a:rPr lang="en-US" sz="2400" b="1" u="sng" dirty="0" smtClean="0"/>
              <a:t>Melnyk, </a:t>
            </a:r>
            <a:r>
              <a:rPr lang="en-US" sz="2400" b="1" dirty="0"/>
              <a:t>N. T. </a:t>
            </a:r>
            <a:r>
              <a:rPr lang="en-US" sz="2400" b="1" dirty="0" err="1" smtClean="0"/>
              <a:t>Cherpak</a:t>
            </a:r>
            <a:r>
              <a:rPr lang="en-US" sz="2400" b="1" dirty="0" smtClean="0"/>
              <a:t> </a:t>
            </a:r>
            <a:r>
              <a:rPr lang="ru-RU" sz="2400" b="1" baseline="30000" dirty="0" smtClean="0"/>
              <a:t>	</a:t>
            </a:r>
            <a:endParaRPr lang="en-US" sz="2400" b="1" baseline="30000" dirty="0" smtClean="0"/>
          </a:p>
          <a:p>
            <a:r>
              <a:rPr lang="en-US" sz="2400" i="1" dirty="0" err="1" smtClean="0"/>
              <a:t>O.Ya</a:t>
            </a:r>
            <a:r>
              <a:rPr lang="en-US" sz="2400" i="1" dirty="0"/>
              <a:t>. </a:t>
            </a:r>
            <a:r>
              <a:rPr lang="en-US" sz="2400" i="1" dirty="0" err="1"/>
              <a:t>Usikov</a:t>
            </a:r>
            <a:r>
              <a:rPr lang="en-US" sz="2400" i="1" dirty="0"/>
              <a:t> Institute for Radiophysics and Electronics NAS of </a:t>
            </a:r>
            <a:r>
              <a:rPr lang="en-US" sz="2400" i="1" dirty="0" smtClean="0"/>
              <a:t>Ukraine</a:t>
            </a:r>
            <a:r>
              <a:rPr lang="ru-RU" sz="2400" i="1" dirty="0" smtClean="0"/>
              <a:t>	</a:t>
            </a:r>
            <a:r>
              <a:rPr lang="en-US" sz="2400" i="1" dirty="0" smtClean="0"/>
              <a:t> </a:t>
            </a:r>
            <a:r>
              <a:rPr lang="en-US" sz="2400" i="1" dirty="0"/>
              <a:t>melnyksergiy72@gmail.com</a:t>
            </a:r>
            <a:endParaRPr lang="uk-UA" sz="2400" i="1" dirty="0"/>
          </a:p>
        </p:txBody>
      </p:sp>
      <mc:AlternateContent xmlns:mc="http://schemas.openxmlformats.org/markup-compatibility/2006" xmlns:a14="http://schemas.microsoft.com/office/drawing/2010/main">
        <mc:Choice Requires="a14">
          <p:sp>
            <p:nvSpPr>
              <p:cNvPr id="18" name="Прямоугольник 17"/>
              <p:cNvSpPr/>
              <p:nvPr/>
            </p:nvSpPr>
            <p:spPr>
              <a:xfrm>
                <a:off x="1405324" y="10355568"/>
                <a:ext cx="12874575" cy="3400931"/>
              </a:xfrm>
              <a:prstGeom prst="rect">
                <a:avLst/>
              </a:prstGeom>
              <a:solidFill>
                <a:schemeClr val="accent6">
                  <a:lumMod val="20000"/>
                  <a:lumOff val="80000"/>
                </a:schemeClr>
              </a:solidFill>
              <a:ln w="12700">
                <a:solidFill>
                  <a:schemeClr val="tx1"/>
                </a:solidFill>
              </a:ln>
            </p:spPr>
            <p:txBody>
              <a:bodyPr wrap="square">
                <a:spAutoFit/>
              </a:bodyPr>
              <a:lstStyle/>
              <a:p>
                <a:pPr marL="361950" indent="-361950">
                  <a:spcAft>
                    <a:spcPts val="600"/>
                  </a:spcAft>
                </a:pPr>
                <a:r>
                  <a:rPr lang="en-US" sz="2000" b="1"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 	Usually [5,6] consider only two mechanisms of energy dissipation in the 2nd kind of NP, associated either with the flow of current through the vortex core, or due to the vortex motion.</a:t>
                </a:r>
              </a:p>
              <a:p>
                <a:pPr marL="361950" indent="-361950">
                  <a:spcAft>
                    <a:spcPts val="600"/>
                  </a:spcAft>
                </a:pPr>
                <a:r>
                  <a:rPr lang="en-US" sz="2000" dirty="0" smtClean="0">
                    <a:latin typeface="Times New Roman" panose="02020603050405020304" pitchFamily="18" charset="0"/>
                    <a:cs typeface="Times New Roman" panose="02020603050405020304" pitchFamily="18" charset="0"/>
                  </a:rPr>
                  <a:t>	A </a:t>
                </a:r>
                <a:r>
                  <a:rPr lang="en-US" sz="2000" dirty="0">
                    <a:latin typeface="Times New Roman" panose="02020603050405020304" pitchFamily="18" charset="0"/>
                    <a:cs typeface="Times New Roman" panose="02020603050405020304" pitchFamily="18" charset="0"/>
                  </a:rPr>
                  <a:t>moving vortex core means that at a given position the order parameter |𝜓|^2 decreases and increases again. If we assume a delay in the recovery </a:t>
                </a:r>
                <a:r>
                  <a:rPr lang="en-US" sz="2000" dirty="0" smtClean="0">
                    <a:latin typeface="Times New Roman" panose="02020603050405020304" pitchFamily="18" charset="0"/>
                    <a:cs typeface="Times New Roman" panose="02020603050405020304" pitchFamily="18" charset="0"/>
                  </a:rPr>
                  <a:t>of</a:t>
                </a:r>
                <a:r>
                  <a:rPr lang="uk-UA"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|𝜓|^2 </a:t>
                </a:r>
                <a:r>
                  <a:rPr lang="uk-UA"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the relaxation time </a:t>
                </a:r>
                <a14:m>
                  <m:oMath xmlns:m="http://schemas.openxmlformats.org/officeDocument/2006/math">
                    <m:r>
                      <a:rPr lang="en-US" sz="2000" i="1" dirty="0" smtClean="0">
                        <a:latin typeface="Cambria Math"/>
                        <a:cs typeface="Times New Roman" panose="02020603050405020304" pitchFamily="18" charset="0"/>
                      </a:rPr>
                      <m:t>𝜏</m:t>
                    </m:r>
                    <m:r>
                      <a:rPr lang="en-US" sz="2000" i="1" dirty="0" smtClean="0">
                        <a:latin typeface="Cambria Math"/>
                        <a:ea typeface="Cambria Math"/>
                        <a:cs typeface="Times New Roman" panose="02020603050405020304" pitchFamily="18" charset="0"/>
                      </a:rPr>
                      <m:t>≈</m:t>
                    </m:r>
                    <m:f>
                      <m:fPr>
                        <m:type m:val="lin"/>
                        <m:ctrlPr>
                          <a:rPr lang="en-US" sz="2000" i="1" dirty="0" smtClean="0">
                            <a:latin typeface="Cambria Math"/>
                            <a:cs typeface="Times New Roman" panose="02020603050405020304" pitchFamily="18" charset="0"/>
                          </a:rPr>
                        </m:ctrlPr>
                      </m:fPr>
                      <m:num>
                        <m:r>
                          <a:rPr lang="en-US" sz="2000" i="1" dirty="0" smtClean="0">
                            <a:latin typeface="Cambria Math"/>
                            <a:cs typeface="Times New Roman" panose="02020603050405020304" pitchFamily="18" charset="0"/>
                          </a:rPr>
                          <m:t>ℏ</m:t>
                        </m:r>
                      </m:num>
                      <m:den>
                        <m:r>
                          <a:rPr lang="en-US" sz="2000" i="1" dirty="0" smtClean="0">
                            <a:latin typeface="Cambria Math"/>
                            <a:cs typeface="Times New Roman" panose="02020603050405020304" pitchFamily="18" charset="0"/>
                          </a:rPr>
                          <m:t>∆</m:t>
                        </m:r>
                      </m:den>
                    </m:f>
                    <m:r>
                      <a:rPr lang="en-US" sz="2000" i="1" dirty="0" smtClean="0">
                        <a:latin typeface="Cambria Math"/>
                        <a:cs typeface="Times New Roman" panose="02020603050405020304" pitchFamily="18" charset="0"/>
                      </a:rPr>
                      <m:t>≈(300 </m:t>
                    </m:r>
                    <m:r>
                      <a:rPr lang="en-US" sz="2000" i="1" dirty="0" smtClean="0">
                        <a:latin typeface="Cambria Math"/>
                        <a:cs typeface="Times New Roman" panose="02020603050405020304" pitchFamily="18" charset="0"/>
                      </a:rPr>
                      <m:t>𝐺𝐻𝑧</m:t>
                    </m:r>
                    <m:r>
                      <a:rPr lang="en-US" sz="2000" i="1" dirty="0" smtClean="0">
                        <a:latin typeface="Cambria Math"/>
                        <a:cs typeface="Times New Roman" panose="02020603050405020304" pitchFamily="18" charset="0"/>
                      </a:rPr>
                      <m:t>)^(−1), </m:t>
                    </m:r>
                  </m:oMath>
                </a14:m>
                <a:r>
                  <a:rPr lang="en-US" sz="2000" dirty="0">
                    <a:latin typeface="Times New Roman" panose="02020603050405020304" pitchFamily="18" charset="0"/>
                    <a:cs typeface="Times New Roman" panose="02020603050405020304" pitchFamily="18" charset="0"/>
                  </a:rPr>
                  <a:t>we obtain additional order dissipation.</a:t>
                </a:r>
              </a:p>
              <a:p>
                <a:pPr marL="361950" indent="-361950">
                  <a:spcAft>
                    <a:spcPts val="600"/>
                  </a:spcAft>
                </a:pPr>
                <a:r>
                  <a:rPr lang="en-US" sz="2000" dirty="0" smtClean="0">
                    <a:latin typeface="Times New Roman" panose="02020603050405020304" pitchFamily="18" charset="0"/>
                    <a:cs typeface="Times New Roman" panose="02020603050405020304" pitchFamily="18" charset="0"/>
                  </a:rPr>
                  <a:t>	At </a:t>
                </a:r>
                <a:r>
                  <a:rPr lang="en-US" sz="2000" dirty="0">
                    <a:latin typeface="Times New Roman" panose="02020603050405020304" pitchFamily="18" charset="0"/>
                    <a:cs typeface="Times New Roman" panose="02020603050405020304" pitchFamily="18" charset="0"/>
                  </a:rPr>
                  <a:t>ultrahigh frequencies, the estimates give a very small vortex displacement per period. Therefore, the mechanism of establishing a new distribution of vortices with the opposite direction of the magnetic field is associated with their "reversal" (or sequential destruction and creation of new ones).</a:t>
                </a:r>
              </a:p>
              <a:p>
                <a:pPr marL="361950" indent="-361950">
                  <a:spcAft>
                    <a:spcPts val="600"/>
                  </a:spcAft>
                </a:pPr>
                <a:r>
                  <a:rPr lang="en-US" sz="2000" dirty="0" smtClean="0">
                    <a:latin typeface="Times New Roman" panose="02020603050405020304" pitchFamily="18" charset="0"/>
                    <a:cs typeface="Times New Roman" panose="02020603050405020304" pitchFamily="18" charset="0"/>
                  </a:rPr>
                  <a:t>	In </a:t>
                </a:r>
                <a:r>
                  <a:rPr lang="en-US" sz="2000" dirty="0">
                    <a:latin typeface="Times New Roman" panose="02020603050405020304" pitchFamily="18" charset="0"/>
                    <a:cs typeface="Times New Roman" panose="02020603050405020304" pitchFamily="18" charset="0"/>
                  </a:rPr>
                  <a:t>this case, the order parameter remains in place, but its oscillations occur. The energy dissipation in this process can be described in the same way as in the motion of vortices.</a:t>
                </a:r>
                <a:endParaRPr lang="uk-UA" sz="2000" dirty="0">
                  <a:latin typeface="Times New Roman" panose="02020603050405020304" pitchFamily="18" charset="0"/>
                  <a:cs typeface="Times New Roman" panose="02020603050405020304" pitchFamily="18" charset="0"/>
                </a:endParaRPr>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1405324" y="10355568"/>
                <a:ext cx="12874575" cy="3400931"/>
              </a:xfrm>
              <a:prstGeom prst="rect">
                <a:avLst/>
              </a:prstGeom>
              <a:blipFill rotWithShape="1">
                <a:blip r:embed="rId3"/>
                <a:stretch>
                  <a:fillRect l="-473" t="-714" b="-2143"/>
                </a:stretch>
              </a:blipFill>
              <a:ln w="12700">
                <a:solidFill>
                  <a:schemeClr val="tx1"/>
                </a:solidFill>
              </a:ln>
            </p:spPr>
            <p:txBody>
              <a:bodyPr/>
              <a:lstStyle/>
              <a:p>
                <a:r>
                  <a:rPr lang="uk-UA">
                    <a:noFill/>
                  </a:rPr>
                  <a:t> </a:t>
                </a:r>
              </a:p>
            </p:txBody>
          </p:sp>
        </mc:Fallback>
      </mc:AlternateContent>
      <p:sp>
        <p:nvSpPr>
          <p:cNvPr id="27" name="Прямоугольник 26"/>
          <p:cNvSpPr/>
          <p:nvPr/>
        </p:nvSpPr>
        <p:spPr>
          <a:xfrm>
            <a:off x="1371921" y="2615382"/>
            <a:ext cx="6855298" cy="4170372"/>
          </a:xfrm>
          <a:prstGeom prst="rect">
            <a:avLst/>
          </a:prstGeom>
          <a:solidFill>
            <a:schemeClr val="accent6">
              <a:lumMod val="20000"/>
              <a:lumOff val="80000"/>
            </a:schemeClr>
          </a:solidFill>
          <a:ln w="22225">
            <a:solidFill>
              <a:schemeClr val="tx1"/>
            </a:solidFill>
          </a:ln>
        </p:spPr>
        <p:txBody>
          <a:bodyPr wrap="square">
            <a:spAutoFit/>
          </a:bodyPr>
          <a:lstStyle/>
          <a:p>
            <a:pPr marL="457200" indent="-457200" algn="just">
              <a:spcAft>
                <a:spcPts val="600"/>
              </a:spcAft>
              <a:buAutoNum type="arabicPeriod"/>
            </a:pPr>
            <a:r>
              <a:rPr lang="en-US" sz="2000" dirty="0" smtClean="0">
                <a:latin typeface="Times New Roman"/>
                <a:ea typeface="Calibri"/>
              </a:rPr>
              <a:t>The </a:t>
            </a:r>
            <a:r>
              <a:rPr lang="en-US" sz="2000" dirty="0">
                <a:latin typeface="Times New Roman"/>
                <a:ea typeface="Calibri"/>
              </a:rPr>
              <a:t>study of the dynamics of the vortex structure caused by the action of the perpendicular alternating magnetic fields on high-temperature superconductor (HTS)-based film structures has a long history. The most complete review of the models used for this and an analysis of their compliance with the experimental results obtained is given in [1]. </a:t>
            </a:r>
          </a:p>
          <a:p>
            <a:pPr marL="441325" algn="just"/>
            <a:r>
              <a:rPr lang="en-US" sz="2000" dirty="0" smtClean="0">
                <a:latin typeface="Times New Roman"/>
                <a:ea typeface="Calibri"/>
              </a:rPr>
              <a:t>All </a:t>
            </a:r>
            <a:r>
              <a:rPr lang="en-US" sz="2000" dirty="0">
                <a:latin typeface="Times New Roman"/>
                <a:ea typeface="Calibri"/>
              </a:rPr>
              <a:t>existing models, one way or another, are generalizations of the phenomenological Bean model, in which the mechanism of the emergence and movement of vortices is not considered. In fact, this implies a quasi-stationary state of the vortex structure, which adequately describes the dynamics of the distribution of the magnetic field up to frequencies of about 100 kHz. </a:t>
            </a:r>
            <a:endParaRPr lang="uk-UA" sz="1800" dirty="0">
              <a:latin typeface="Times New Roman"/>
              <a:ea typeface="Calibri"/>
            </a:endParaRPr>
          </a:p>
        </p:txBody>
      </p:sp>
      <p:sp>
        <p:nvSpPr>
          <p:cNvPr id="12" name="Прямоугольник 11"/>
          <p:cNvSpPr/>
          <p:nvPr/>
        </p:nvSpPr>
        <p:spPr>
          <a:xfrm>
            <a:off x="15356010" y="1836416"/>
            <a:ext cx="14383075" cy="1938992"/>
          </a:xfrm>
          <a:prstGeom prst="rect">
            <a:avLst/>
          </a:prstGeom>
          <a:solidFill>
            <a:schemeClr val="accent1">
              <a:lumMod val="20000"/>
              <a:lumOff val="80000"/>
            </a:schemeClr>
          </a:solidFill>
          <a:ln w="12700">
            <a:solidFill>
              <a:schemeClr val="tx1"/>
            </a:solidFill>
          </a:ln>
        </p:spPr>
        <p:txBody>
          <a:bodyPr wrap="square">
            <a:spAutoFit/>
          </a:bodyPr>
          <a:lstStyle/>
          <a:p>
            <a:pPr indent="628650" algn="just">
              <a:spcAft>
                <a:spcPts val="0"/>
              </a:spcAft>
            </a:pPr>
            <a:r>
              <a:rPr lang="en-US" sz="2000" dirty="0">
                <a:latin typeface="Times New Roman"/>
                <a:ea typeface="Calibri"/>
              </a:rPr>
              <a:t>The obtained results of the analysis are of particular interest in connection with the previously discovered strange feature of the response of the thin FeSe1-xTex film in a perpendicular MW field [3]. It is completely absent for a parallel orientation of the film. And, most surprisingly, this feature manifested itself only in the films of FeSe1-xTex superconductors and did not manifest itself in the films of other type II superconductors. It was hypothesized that with perpendicular orientation, two competing mechanisms of MW energy dissipation in the film may take place, one of which leads to an increase in energy dissipation caused by magnetic vortices with the MW field, and the other to a decrease due to the emergence of Majorana bound states with zero energy [4].</a:t>
            </a:r>
            <a:endParaRPr lang="uk-UA" sz="2000" dirty="0">
              <a:latin typeface="Times New Roman"/>
              <a:ea typeface="Times New Roman"/>
            </a:endParaRPr>
          </a:p>
        </p:txBody>
      </p:sp>
      <p:grpSp>
        <p:nvGrpSpPr>
          <p:cNvPr id="13" name="Группа 12"/>
          <p:cNvGrpSpPr/>
          <p:nvPr/>
        </p:nvGrpSpPr>
        <p:grpSpPr>
          <a:xfrm>
            <a:off x="14707939" y="3900491"/>
            <a:ext cx="15053660" cy="5885664"/>
            <a:chOff x="1354726" y="14981355"/>
            <a:chExt cx="15825694" cy="7183721"/>
          </a:xfrm>
        </p:grpSpPr>
        <mc:AlternateContent xmlns:mc="http://schemas.openxmlformats.org/markup-compatibility/2006" xmlns:a14="http://schemas.microsoft.com/office/drawing/2010/main">
          <mc:Choice Requires="a14">
            <p:sp>
              <p:nvSpPr>
                <p:cNvPr id="8" name="Прямоугольник 7"/>
                <p:cNvSpPr/>
                <p:nvPr/>
              </p:nvSpPr>
              <p:spPr>
                <a:xfrm>
                  <a:off x="9956522" y="15113456"/>
                  <a:ext cx="7223898" cy="5973937"/>
                </a:xfrm>
                <a:prstGeom prst="rect">
                  <a:avLst/>
                </a:prstGeom>
              </p:spPr>
              <p:txBody>
                <a:bodyPr wrap="square">
                  <a:spAutoFit/>
                </a:bodyPr>
                <a:lstStyle/>
                <a:p>
                  <a:pPr marL="712788" indent="-712788" algn="just"/>
                  <a:r>
                    <a:rPr lang="en-US" sz="1800" dirty="0" smtClean="0">
                      <a:latin typeface="Times New Roman" panose="02020603050405020304" pitchFamily="18" charset="0"/>
                      <a:cs typeface="Times New Roman" panose="02020603050405020304" pitchFamily="18" charset="0"/>
                    </a:rPr>
                    <a:t>Fig. 1. Temperature dependence of </a:t>
                  </a:r>
                  <a14:m>
                    <m:oMath xmlns:m="http://schemas.openxmlformats.org/officeDocument/2006/math">
                      <m:r>
                        <a:rPr lang="en-US" sz="1800" i="1" dirty="0" smtClean="0">
                          <a:latin typeface="Cambria Math"/>
                          <a:cs typeface="Times New Roman" panose="02020603050405020304" pitchFamily="18" charset="0"/>
                        </a:rPr>
                        <m:t>𝑄</m:t>
                      </m:r>
                      <m:r>
                        <a:rPr lang="en-US" sz="1800" i="1" dirty="0" smtClean="0">
                          <a:latin typeface="Cambria Math"/>
                          <a:ea typeface="Cambria Math"/>
                          <a:cs typeface="Times New Roman" panose="02020603050405020304" pitchFamily="18" charset="0"/>
                        </a:rPr>
                        <m:t>⊥</m:t>
                      </m:r>
                    </m:oMath>
                  </a14:m>
                  <a:r>
                    <a:rPr lang="en-US" sz="1800" dirty="0">
                      <a:latin typeface="Times New Roman" panose="02020603050405020304" pitchFamily="18" charset="0"/>
                      <a:cs typeface="Times New Roman" panose="02020603050405020304" pitchFamily="18" charset="0"/>
                    </a:rPr>
                    <a:t> (a) and frequency </a:t>
                  </a:r>
                  <a14:m>
                    <m:oMath xmlns:m="http://schemas.openxmlformats.org/officeDocument/2006/math">
                      <m:r>
                        <a:rPr lang="en-US" sz="1800" i="1" dirty="0" smtClean="0">
                          <a:latin typeface="Cambria Math"/>
                          <a:cs typeface="Times New Roman" panose="02020603050405020304" pitchFamily="18" charset="0"/>
                        </a:rPr>
                        <m:t>𝑓</m:t>
                      </m:r>
                      <m:r>
                        <a:rPr lang="en-US" sz="1800" i="1" dirty="0" smtClean="0">
                          <a:latin typeface="Cambria Math"/>
                          <a:ea typeface="Cambria Math"/>
                          <a:cs typeface="Times New Roman" panose="02020603050405020304" pitchFamily="18" charset="0"/>
                        </a:rPr>
                        <m:t>⊥</m:t>
                      </m:r>
                    </m:oMath>
                  </a14:m>
                  <a:r>
                    <a:rPr lang="en-US" sz="1800" dirty="0">
                      <a:latin typeface="Times New Roman" panose="02020603050405020304" pitchFamily="18" charset="0"/>
                      <a:cs typeface="Times New Roman" panose="02020603050405020304" pitchFamily="18" charset="0"/>
                    </a:rPr>
                    <a:t>(b) of the resonator with </a:t>
                  </a:r>
                  <a:r>
                    <a:rPr lang="en-US" sz="1800" dirty="0" smtClean="0">
                      <a:latin typeface="Times New Roman" panose="02020603050405020304" pitchFamily="18" charset="0"/>
                      <a:cs typeface="Times New Roman" panose="02020603050405020304" pitchFamily="18" charset="0"/>
                    </a:rPr>
                    <a:t>FeSe1-xTex</a:t>
                  </a:r>
                  <a:r>
                    <a:rPr lang="ru-RU"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(х=0.7</a:t>
                  </a:r>
                  <a:r>
                    <a:rPr lang="en-US" sz="1800" dirty="0">
                      <a:latin typeface="Times New Roman" panose="02020603050405020304" pitchFamily="18" charset="0"/>
                      <a:cs typeface="Times New Roman" panose="02020603050405020304" pitchFamily="18" charset="0"/>
                    </a:rPr>
                    <a:t>) film at the </a:t>
                  </a:r>
                  <a14:m>
                    <m:oMath xmlns:m="http://schemas.openxmlformats.org/officeDocument/2006/math">
                      <m:r>
                        <a:rPr lang="en-US" sz="1800" i="1" dirty="0">
                          <a:latin typeface="Cambria Math"/>
                          <a:ea typeface="Cambria Math"/>
                          <a:cs typeface="Times New Roman" panose="02020603050405020304" pitchFamily="18" charset="0"/>
                        </a:rPr>
                        <m:t>⊥ </m:t>
                      </m:r>
                    </m:oMath>
                  </a14:m>
                  <a:r>
                    <a:rPr lang="en-US" sz="1800" dirty="0">
                      <a:latin typeface="Times New Roman" panose="02020603050405020304" pitchFamily="18" charset="0"/>
                      <a:cs typeface="Times New Roman" panose="02020603050405020304" pitchFamily="18" charset="0"/>
                    </a:rPr>
                    <a:t>orientation of the film in the MW magnetic field of the resonator. </a:t>
                  </a:r>
                  <a:r>
                    <a:rPr lang="en-US" sz="1800" dirty="0" smtClean="0">
                      <a:latin typeface="Times New Roman" panose="02020603050405020304" pitchFamily="18" charset="0"/>
                      <a:cs typeface="Times New Roman" panose="02020603050405020304" pitchFamily="18" charset="0"/>
                    </a:rPr>
                    <a:t>The</a:t>
                  </a:r>
                  <a:r>
                    <a:rPr lang="ru-RU"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temperature </a:t>
                  </a:r>
                  <a:r>
                    <a:rPr lang="en-US" sz="1800" dirty="0">
                      <a:latin typeface="Times New Roman" panose="02020603050405020304" pitchFamily="18" charset="0"/>
                      <a:cs typeface="Times New Roman" panose="02020603050405020304" pitchFamily="18" charset="0"/>
                    </a:rPr>
                    <a:t>dependences of the Q-factor (a) and the frequency f (b) of the resonator without </a:t>
                  </a:r>
                  <a:r>
                    <a:rPr lang="en-US" sz="1800" dirty="0" smtClean="0">
                      <a:latin typeface="Times New Roman" panose="02020603050405020304" pitchFamily="18" charset="0"/>
                      <a:cs typeface="Times New Roman" panose="02020603050405020304" pitchFamily="18" charset="0"/>
                    </a:rPr>
                    <a:t>a</a:t>
                  </a:r>
                  <a:r>
                    <a:rPr lang="ru-RU"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film</a:t>
                  </a:r>
                  <a:r>
                    <a:rPr lang="en-US" sz="1800" dirty="0">
                      <a:latin typeface="Times New Roman" panose="02020603050405020304" pitchFamily="18" charset="0"/>
                      <a:cs typeface="Times New Roman" panose="02020603050405020304" pitchFamily="18" charset="0"/>
                    </a:rPr>
                    <a:t>, but with a dielectric substrate, are also presented</a:t>
                  </a:r>
                  <a:r>
                    <a:rPr lang="en-US" sz="1800" dirty="0" smtClean="0">
                      <a:latin typeface="Times New Roman" panose="02020603050405020304" pitchFamily="18" charset="0"/>
                      <a:cs typeface="Times New Roman" panose="02020603050405020304" pitchFamily="18" charset="0"/>
                    </a:rPr>
                    <a:t>.</a:t>
                  </a:r>
                </a:p>
                <a:p>
                  <a:pPr marL="712788" indent="-712788" algn="just"/>
                  <a:endParaRPr lang="en-US" sz="1800" dirty="0">
                    <a:latin typeface="Times New Roman" panose="02020603050405020304" pitchFamily="18" charset="0"/>
                    <a:cs typeface="Times New Roman" panose="02020603050405020304" pitchFamily="18" charset="0"/>
                  </a:endParaRPr>
                </a:p>
                <a:p>
                  <a:pPr marL="712788" indent="-712788" algn="just"/>
                  <a:endParaRPr lang="en-US" sz="1800" dirty="0" smtClean="0">
                    <a:latin typeface="Times New Roman" panose="02020603050405020304" pitchFamily="18" charset="0"/>
                    <a:cs typeface="Times New Roman" panose="02020603050405020304" pitchFamily="18" charset="0"/>
                  </a:endParaRPr>
                </a:p>
                <a:p>
                  <a:pPr marL="712788" indent="-712788" algn="just"/>
                  <a:endParaRPr lang="ru-RU" sz="1800" dirty="0" smtClean="0">
                    <a:latin typeface="Times New Roman" panose="02020603050405020304" pitchFamily="18" charset="0"/>
                    <a:cs typeface="Times New Roman" panose="02020603050405020304" pitchFamily="18" charset="0"/>
                  </a:endParaRPr>
                </a:p>
                <a:p>
                  <a:pPr marL="712788" indent="-712788" algn="just"/>
                  <a:endParaRPr lang="en-US" sz="1800" dirty="0">
                    <a:latin typeface="Times New Roman" panose="02020603050405020304" pitchFamily="18" charset="0"/>
                    <a:cs typeface="Times New Roman" panose="02020603050405020304" pitchFamily="18" charset="0"/>
                  </a:endParaRPr>
                </a:p>
                <a:p>
                  <a:pPr marL="712788" indent="-712788" algn="just"/>
                  <a:r>
                    <a:rPr lang="en-US" sz="1800" dirty="0" smtClean="0">
                      <a:latin typeface="Times New Roman" panose="02020603050405020304" pitchFamily="18" charset="0"/>
                      <a:cs typeface="Times New Roman" panose="02020603050405020304" pitchFamily="18" charset="0"/>
                    </a:rPr>
                    <a:t>Fig</a:t>
                  </a:r>
                  <a:r>
                    <a:rPr lang="en-US" sz="1800" dirty="0">
                      <a:latin typeface="Times New Roman" panose="02020603050405020304" pitchFamily="18" charset="0"/>
                      <a:cs typeface="Times New Roman" panose="02020603050405020304" pitchFamily="18" charset="0"/>
                    </a:rPr>
                    <a:t>. 2. Temperature dependence of the inverse Q-factor of the resonator (decrement) </a:t>
                  </a:r>
                  <a:r>
                    <a:rPr lang="en-US" sz="1800" dirty="0" smtClean="0">
                      <a:latin typeface="Times New Roman" panose="02020603050405020304" pitchFamily="18" charset="0"/>
                      <a:cs typeface="Times New Roman" panose="02020603050405020304" pitchFamily="18" charset="0"/>
                    </a:rPr>
                    <a:t>with</a:t>
                  </a:r>
                  <a:r>
                    <a:rPr lang="ru-RU"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FeSe1-xTex </a:t>
                  </a:r>
                  <a:r>
                    <a:rPr lang="en-US" sz="1800" dirty="0">
                      <a:latin typeface="Times New Roman" panose="02020603050405020304" pitchFamily="18" charset="0"/>
                      <a:cs typeface="Times New Roman" panose="02020603050405020304" pitchFamily="18" charset="0"/>
                    </a:rPr>
                    <a:t>film for the ⊥ orientation (x = 0.5 and 0.7) and for the ∥- orientation (x = 0.5</a:t>
                  </a:r>
                  <a:r>
                    <a:rPr lang="en-US" sz="1800" dirty="0" smtClean="0">
                      <a:latin typeface="Times New Roman" panose="02020603050405020304" pitchFamily="18" charset="0"/>
                      <a:cs typeface="Times New Roman" panose="02020603050405020304" pitchFamily="18" charset="0"/>
                    </a:rPr>
                    <a:t>).</a:t>
                  </a:r>
                  <a:endParaRPr lang="ru-RU" sz="1800" dirty="0" smtClean="0">
                    <a:latin typeface="Times New Roman" panose="02020603050405020304" pitchFamily="18" charset="0"/>
                    <a:cs typeface="Times New Roman" panose="02020603050405020304" pitchFamily="18" charset="0"/>
                  </a:endParaRPr>
                </a:p>
                <a:p>
                  <a:pPr marL="712788" indent="-712788" algn="just"/>
                  <a:endParaRPr lang="ru-RU" sz="1800" dirty="0" smtClean="0">
                    <a:latin typeface="Times New Roman" panose="02020603050405020304" pitchFamily="18" charset="0"/>
                    <a:cs typeface="Times New Roman" panose="02020603050405020304" pitchFamily="18" charset="0"/>
                  </a:endParaRPr>
                </a:p>
                <a:p>
                  <a:pPr marL="712788" indent="-712788"/>
                  <a:r>
                    <a:rPr lang="en-US" sz="1800" dirty="0">
                      <a:latin typeface="Times New Roman" panose="02020603050405020304" pitchFamily="18" charset="0"/>
                      <a:cs typeface="Times New Roman" panose="02020603050405020304" pitchFamily="18" charset="0"/>
                    </a:rPr>
                    <a:t>Fig. 3. Temperature dependence of the effective surface resistance of the FeSe1-xTex film </a:t>
                  </a:r>
                  <a:r>
                    <a:rPr lang="en-US" sz="1800" dirty="0" smtClean="0">
                      <a:latin typeface="Times New Roman" panose="02020603050405020304" pitchFamily="18" charset="0"/>
                      <a:cs typeface="Times New Roman" panose="02020603050405020304" pitchFamily="18" charset="0"/>
                    </a:rPr>
                    <a:t>with </a:t>
                  </a:r>
                  <a:r>
                    <a:rPr lang="en-AU" sz="1800" dirty="0" smtClean="0">
                      <a:latin typeface="Times New Roman" panose="02020603050405020304" pitchFamily="18" charset="0"/>
                      <a:cs typeface="Times New Roman" panose="02020603050405020304" pitchFamily="18" charset="0"/>
                    </a:rPr>
                    <a:t>⊥ </a:t>
                  </a:r>
                  <a:r>
                    <a:rPr lang="en-AU" sz="1800" dirty="0">
                      <a:latin typeface="Times New Roman" panose="02020603050405020304" pitchFamily="18" charset="0"/>
                      <a:cs typeface="Times New Roman" panose="02020603050405020304" pitchFamily="18" charset="0"/>
                    </a:rPr>
                    <a:t>orientation</a:t>
                  </a:r>
                  <a:r>
                    <a:rPr lang="en-AU" sz="1800" dirty="0">
                      <a:latin typeface="CIDFont+F1"/>
                    </a:rPr>
                    <a:t>; </a:t>
                  </a:r>
                  <a:r>
                    <a:rPr lang="en-AU" sz="1800" dirty="0" smtClean="0">
                      <a:latin typeface="Times New Roman" panose="02020603050405020304" pitchFamily="18" charset="0"/>
                      <a:cs typeface="Times New Roman" panose="02020603050405020304" pitchFamily="18" charset="0"/>
                    </a:rPr>
                    <a:t>0 -</a:t>
                  </a:r>
                  <a14:m>
                    <m:oMath xmlns:m="http://schemas.openxmlformats.org/officeDocument/2006/math">
                      <m:sSup>
                        <m:sSupPr>
                          <m:ctrlPr>
                            <a:rPr lang="en-AU" sz="1800" i="1" dirty="0" smtClean="0">
                              <a:latin typeface="Cambria Math"/>
                              <a:cs typeface="Times New Roman" panose="02020603050405020304" pitchFamily="18" charset="0"/>
                            </a:rPr>
                          </m:ctrlPr>
                        </m:sSupPr>
                        <m:e>
                          <m:sSub>
                            <m:sSubPr>
                              <m:ctrlPr>
                                <a:rPr lang="en-AU" sz="1800" i="1" dirty="0">
                                  <a:latin typeface="Cambria Math"/>
                                  <a:cs typeface="Times New Roman" panose="02020603050405020304" pitchFamily="18" charset="0"/>
                                </a:rPr>
                              </m:ctrlPr>
                            </m:sSubPr>
                            <m:e>
                              <m:r>
                                <a:rPr lang="en-US" sz="1800" b="0" i="1" dirty="0" smtClean="0">
                                  <a:latin typeface="Cambria Math"/>
                                  <a:cs typeface="Times New Roman" panose="02020603050405020304" pitchFamily="18" charset="0"/>
                                </a:rPr>
                                <m:t> </m:t>
                              </m:r>
                              <m:r>
                                <a:rPr lang="en-AU" sz="1800" i="1" dirty="0">
                                  <a:latin typeface="Cambria Math"/>
                                  <a:cs typeface="Times New Roman" panose="02020603050405020304" pitchFamily="18" charset="0"/>
                                </a:rPr>
                                <m:t>𝑅</m:t>
                              </m:r>
                            </m:e>
                            <m:sub>
                              <m:r>
                                <a:rPr lang="en-AU" sz="1800" i="1" dirty="0">
                                  <a:latin typeface="Cambria Math"/>
                                  <a:cs typeface="Times New Roman" panose="02020603050405020304" pitchFamily="18" charset="0"/>
                                </a:rPr>
                                <m:t>𝑆</m:t>
                              </m:r>
                              <m:r>
                                <a:rPr lang="en-AU" sz="1800" i="1" dirty="0" err="1">
                                  <a:latin typeface="Cambria Math"/>
                                  <a:cs typeface="Times New Roman" panose="02020603050405020304" pitchFamily="18" charset="0"/>
                                </a:rPr>
                                <m:t>⊥</m:t>
                              </m:r>
                            </m:sub>
                          </m:sSub>
                        </m:e>
                        <m:sup>
                          <m:r>
                            <a:rPr lang="en-AU" sz="1800" i="1" dirty="0">
                              <a:latin typeface="Cambria Math"/>
                              <a:cs typeface="Times New Roman" panose="02020603050405020304" pitchFamily="18" charset="0"/>
                            </a:rPr>
                            <m:t>𝑒𝑓𝑓</m:t>
                          </m:r>
                        </m:sup>
                      </m:sSup>
                      <m:r>
                        <a:rPr lang="en-AU" sz="1800" i="1" dirty="0" smtClean="0">
                          <a:latin typeface="Cambria Math"/>
                          <a:cs typeface="Times New Roman" panose="02020603050405020304" pitchFamily="18" charset="0"/>
                        </a:rPr>
                        <m:t> (</m:t>
                      </m:r>
                      <m:r>
                        <a:rPr lang="en-AU" sz="1800" i="1" dirty="0" smtClean="0">
                          <a:latin typeface="Cambria Math"/>
                          <a:cs typeface="Times New Roman" panose="02020603050405020304" pitchFamily="18" charset="0"/>
                        </a:rPr>
                        <m:t>𝑇</m:t>
                      </m:r>
                      <m:r>
                        <a:rPr lang="en-AU" sz="1800" i="1" dirty="0">
                          <a:latin typeface="Cambria Math"/>
                          <a:cs typeface="Times New Roman" panose="02020603050405020304" pitchFamily="18" charset="0"/>
                        </a:rPr>
                        <m:t>)</m:t>
                      </m:r>
                    </m:oMath>
                  </a14:m>
                  <a:r>
                    <a:rPr lang="en-AU" sz="1800" dirty="0">
                      <a:latin typeface="Times New Roman" panose="02020603050405020304" pitchFamily="18" charset="0"/>
                      <a:cs typeface="Times New Roman" panose="02020603050405020304" pitchFamily="18" charset="0"/>
                    </a:rPr>
                    <a:t>, dashed line </a:t>
                  </a:r>
                  <a:r>
                    <a:rPr lang="en-AU" sz="1800" dirty="0" smtClean="0">
                      <a:latin typeface="Times New Roman" panose="02020603050405020304" pitchFamily="18" charset="0"/>
                      <a:cs typeface="Times New Roman" panose="02020603050405020304" pitchFamily="18" charset="0"/>
                    </a:rPr>
                    <a:t>-</a:t>
                  </a:r>
                  <a14:m>
                    <m:oMath xmlns:m="http://schemas.openxmlformats.org/officeDocument/2006/math">
                      <m:sSup>
                        <m:sSupPr>
                          <m:ctrlPr>
                            <a:rPr lang="en-AU" sz="1800" i="1" dirty="0">
                              <a:latin typeface="Cambria Math"/>
                              <a:cs typeface="Times New Roman" panose="02020603050405020304" pitchFamily="18" charset="0"/>
                            </a:rPr>
                          </m:ctrlPr>
                        </m:sSupPr>
                        <m:e>
                          <m:sSub>
                            <m:sSubPr>
                              <m:ctrlPr>
                                <a:rPr lang="en-AU" sz="1800" i="1" dirty="0">
                                  <a:latin typeface="Cambria Math"/>
                                  <a:cs typeface="Times New Roman" panose="02020603050405020304" pitchFamily="18" charset="0"/>
                                </a:rPr>
                              </m:ctrlPr>
                            </m:sSubPr>
                            <m:e>
                              <m:r>
                                <a:rPr lang="en-US" sz="1800" b="0" i="1" dirty="0" smtClean="0">
                                  <a:latin typeface="Cambria Math"/>
                                  <a:cs typeface="Times New Roman" panose="02020603050405020304" pitchFamily="18" charset="0"/>
                                </a:rPr>
                                <m:t> </m:t>
                              </m:r>
                              <m:r>
                                <a:rPr lang="en-AU" sz="1800" i="1" dirty="0">
                                  <a:latin typeface="Cambria Math"/>
                                  <a:cs typeface="Times New Roman" panose="02020603050405020304" pitchFamily="18" charset="0"/>
                                </a:rPr>
                                <m:t>𝑅</m:t>
                              </m:r>
                            </m:e>
                            <m:sub>
                              <m:r>
                                <a:rPr lang="en-AU" sz="1800" i="1" dirty="0">
                                  <a:latin typeface="Cambria Math"/>
                                  <a:cs typeface="Times New Roman" panose="02020603050405020304" pitchFamily="18" charset="0"/>
                                </a:rPr>
                                <m:t>𝑆</m:t>
                              </m:r>
                              <m:r>
                                <a:rPr lang="en-AU" sz="1800" i="1" dirty="0" err="1">
                                  <a:latin typeface="Cambria Math"/>
                                  <a:cs typeface="Times New Roman" panose="02020603050405020304" pitchFamily="18" charset="0"/>
                                </a:rPr>
                                <m:t>⊥</m:t>
                              </m:r>
                              <m:r>
                                <a:rPr lang="en-US" sz="1800" b="0" i="1" dirty="0" smtClean="0">
                                  <a:latin typeface="Cambria Math"/>
                                  <a:cs typeface="Times New Roman" panose="02020603050405020304" pitchFamily="18" charset="0"/>
                                </a:rPr>
                                <m:t>0</m:t>
                              </m:r>
                            </m:sub>
                          </m:sSub>
                        </m:e>
                        <m:sup>
                          <m:r>
                            <a:rPr lang="en-AU" sz="1800" i="1" dirty="0">
                              <a:latin typeface="Cambria Math"/>
                              <a:cs typeface="Times New Roman" panose="02020603050405020304" pitchFamily="18" charset="0"/>
                            </a:rPr>
                            <m:t>𝑒𝑓𝑓</m:t>
                          </m:r>
                        </m:sup>
                      </m:sSup>
                      <m:r>
                        <a:rPr lang="en-AU" sz="1800" i="1" dirty="0">
                          <a:latin typeface="Cambria Math"/>
                          <a:cs typeface="Times New Roman" panose="02020603050405020304" pitchFamily="18" charset="0"/>
                        </a:rPr>
                        <m:t> (</m:t>
                      </m:r>
                      <m:r>
                        <a:rPr lang="en-AU" sz="1800" i="1" dirty="0">
                          <a:latin typeface="Cambria Math"/>
                          <a:cs typeface="Times New Roman" panose="02020603050405020304" pitchFamily="18" charset="0"/>
                        </a:rPr>
                        <m:t>𝑇</m:t>
                      </m:r>
                      <m:r>
                        <a:rPr lang="en-AU" sz="1800" i="1" dirty="0">
                          <a:latin typeface="Cambria Math"/>
                          <a:cs typeface="Times New Roman" panose="02020603050405020304" pitchFamily="18" charset="0"/>
                        </a:rPr>
                        <m:t>)</m:t>
                      </m:r>
                    </m:oMath>
                  </a14:m>
                  <a:r>
                    <a:rPr lang="en-AU" sz="1800" dirty="0">
                      <a:latin typeface="Times New Roman" panose="02020603050405020304" pitchFamily="18" charset="0"/>
                      <a:cs typeface="Times New Roman" panose="02020603050405020304" pitchFamily="18" charset="0"/>
                    </a:rPr>
                    <a:t>, </a:t>
                  </a:r>
                  <a:r>
                    <a:rPr lang="en-AU" sz="1800" dirty="0" smtClean="0">
                      <a:latin typeface="Times New Roman" panose="02020603050405020304" pitchFamily="18" charset="0"/>
                      <a:cs typeface="Times New Roman" panose="02020603050405020304" pitchFamily="18" charset="0"/>
                    </a:rPr>
                    <a:t>dash-dotted line -  </a:t>
                  </a:r>
                  <a14:m>
                    <m:oMath xmlns:m="http://schemas.openxmlformats.org/officeDocument/2006/math">
                      <m:sSup>
                        <m:sSupPr>
                          <m:ctrlPr>
                            <a:rPr lang="en-AU" sz="1800" i="1" dirty="0">
                              <a:latin typeface="Cambria Math"/>
                              <a:cs typeface="Times New Roman" panose="02020603050405020304" pitchFamily="18" charset="0"/>
                            </a:rPr>
                          </m:ctrlPr>
                        </m:sSupPr>
                        <m:e>
                          <m:sSub>
                            <m:sSubPr>
                              <m:ctrlPr>
                                <a:rPr lang="en-AU" sz="1800" i="1" dirty="0">
                                  <a:latin typeface="Cambria Math"/>
                                  <a:cs typeface="Times New Roman" panose="02020603050405020304" pitchFamily="18" charset="0"/>
                                </a:rPr>
                              </m:ctrlPr>
                            </m:sSubPr>
                            <m:e>
                              <m:acc>
                                <m:accPr>
                                  <m:chr m:val="̃"/>
                                  <m:ctrlPr>
                                    <a:rPr lang="en-AU" sz="1800" i="1" dirty="0" smtClean="0">
                                      <a:latin typeface="Cambria Math"/>
                                      <a:cs typeface="Times New Roman" panose="02020603050405020304" pitchFamily="18" charset="0"/>
                                    </a:rPr>
                                  </m:ctrlPr>
                                </m:accPr>
                                <m:e>
                                  <m:r>
                                    <a:rPr lang="en-AU" sz="1800" i="1" dirty="0">
                                      <a:latin typeface="Cambria Math"/>
                                      <a:cs typeface="Times New Roman" panose="02020603050405020304" pitchFamily="18" charset="0"/>
                                    </a:rPr>
                                    <m:t>𝑅</m:t>
                                  </m:r>
                                </m:e>
                              </m:acc>
                            </m:e>
                            <m:sub>
                              <m:r>
                                <a:rPr lang="en-AU" sz="1800" i="1" dirty="0">
                                  <a:latin typeface="Cambria Math"/>
                                  <a:cs typeface="Times New Roman" panose="02020603050405020304" pitchFamily="18" charset="0"/>
                                </a:rPr>
                                <m:t>𝑆</m:t>
                              </m:r>
                              <m:r>
                                <a:rPr lang="en-AU" sz="1800" i="1" dirty="0" err="1">
                                  <a:latin typeface="Cambria Math"/>
                                  <a:cs typeface="Times New Roman" panose="02020603050405020304" pitchFamily="18" charset="0"/>
                                </a:rPr>
                                <m:t>⊥</m:t>
                              </m:r>
                            </m:sub>
                          </m:sSub>
                        </m:e>
                        <m:sup>
                          <m:r>
                            <a:rPr lang="en-AU" sz="1800" i="1" dirty="0">
                              <a:latin typeface="Cambria Math"/>
                              <a:cs typeface="Times New Roman" panose="02020603050405020304" pitchFamily="18" charset="0"/>
                            </a:rPr>
                            <m:t>𝑒𝑓𝑓</m:t>
                          </m:r>
                        </m:sup>
                      </m:sSup>
                      <m:r>
                        <a:rPr lang="en-AU" sz="1800" i="1" dirty="0">
                          <a:latin typeface="Cambria Math"/>
                          <a:cs typeface="Times New Roman" panose="02020603050405020304" pitchFamily="18" charset="0"/>
                        </a:rPr>
                        <m:t> (</m:t>
                      </m:r>
                      <m:r>
                        <a:rPr lang="en-AU" sz="1800" i="1" dirty="0">
                          <a:latin typeface="Cambria Math"/>
                          <a:cs typeface="Times New Roman" panose="02020603050405020304" pitchFamily="18" charset="0"/>
                        </a:rPr>
                        <m:t>𝑇</m:t>
                      </m:r>
                      <m:r>
                        <a:rPr lang="en-AU" sz="1800" i="1" dirty="0">
                          <a:latin typeface="Cambria Math"/>
                          <a:cs typeface="Times New Roman" panose="02020603050405020304" pitchFamily="18" charset="0"/>
                        </a:rPr>
                        <m:t>)</m:t>
                      </m:r>
                    </m:oMath>
                  </a14:m>
                  <a:endParaRPr lang="uk-UA" sz="1800" dirty="0">
                    <a:latin typeface="Times New Roman" panose="02020603050405020304" pitchFamily="18" charset="0"/>
                    <a:cs typeface="Times New Roman" panose="02020603050405020304" pitchFamily="18" charset="0"/>
                  </a:endParaRP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9956522" y="15113456"/>
                  <a:ext cx="7223898" cy="5973937"/>
                </a:xfrm>
                <a:prstGeom prst="rect">
                  <a:avLst/>
                </a:prstGeom>
                <a:blipFill rotWithShape="1">
                  <a:blip r:embed="rId4"/>
                  <a:stretch>
                    <a:fillRect l="-799" t="-623" r="-710" b="-1122"/>
                  </a:stretch>
                </a:blipFill>
              </p:spPr>
              <p:txBody>
                <a:bodyPr/>
                <a:lstStyle/>
                <a:p>
                  <a:r>
                    <a:rPr lang="uk-UA">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091" y="14981355"/>
              <a:ext cx="8426939" cy="378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4726" y="18520056"/>
              <a:ext cx="3974660" cy="362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10412"/>
            <a:stretch/>
          </p:blipFill>
          <p:spPr bwMode="auto">
            <a:xfrm>
              <a:off x="6057551" y="18497012"/>
              <a:ext cx="3733478" cy="366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5324" y="14357173"/>
            <a:ext cx="5581558" cy="625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Рисунок 22"/>
          <p:cNvPicPr/>
          <p:nvPr/>
        </p:nvPicPr>
        <p:blipFill>
          <a:blip r:embed="rId9" cstate="print">
            <a:extLst>
              <a:ext uri="{28A0092B-C50C-407E-A947-70E740481C1C}">
                <a14:useLocalDpi xmlns:a14="http://schemas.microsoft.com/office/drawing/2010/main" val="0"/>
              </a:ext>
            </a:extLst>
          </a:blip>
          <a:stretch>
            <a:fillRect/>
          </a:stretch>
        </p:blipFill>
        <p:spPr>
          <a:xfrm>
            <a:off x="8803283" y="3852640"/>
            <a:ext cx="4880589" cy="2909165"/>
          </a:xfrm>
          <a:prstGeom prst="rect">
            <a:avLst/>
          </a:prstGeom>
        </p:spPr>
      </p:pic>
      <p:sp>
        <p:nvSpPr>
          <p:cNvPr id="6" name="Прямоугольник 5"/>
          <p:cNvSpPr/>
          <p:nvPr/>
        </p:nvSpPr>
        <p:spPr>
          <a:xfrm>
            <a:off x="1405324" y="7241829"/>
            <a:ext cx="12874575" cy="2631490"/>
          </a:xfrm>
          <a:prstGeom prst="rect">
            <a:avLst/>
          </a:prstGeom>
          <a:solidFill>
            <a:schemeClr val="accent6">
              <a:lumMod val="20000"/>
              <a:lumOff val="80000"/>
            </a:schemeClr>
          </a:solidFill>
          <a:ln w="9525">
            <a:solidFill>
              <a:schemeClr val="tx1"/>
            </a:solidFill>
          </a:ln>
        </p:spPr>
        <p:txBody>
          <a:bodyPr wrap="square">
            <a:spAutoFit/>
          </a:bodyPr>
          <a:lstStyle/>
          <a:p>
            <a:pPr marL="361950" lvl="0" indent="-361950" algn="just">
              <a:spcAft>
                <a:spcPts val="600"/>
              </a:spcAft>
            </a:pPr>
            <a:r>
              <a:rPr lang="uk-UA" sz="2000" b="1" dirty="0" smtClean="0">
                <a:solidFill>
                  <a:prstClr val="black"/>
                </a:solidFill>
                <a:latin typeface="Times New Roman"/>
                <a:ea typeface="Calibri"/>
              </a:rPr>
              <a:t>2.</a:t>
            </a:r>
            <a:r>
              <a:rPr lang="uk-UA" sz="2000" dirty="0" smtClean="0">
                <a:solidFill>
                  <a:prstClr val="black"/>
                </a:solidFill>
                <a:latin typeface="Times New Roman"/>
                <a:ea typeface="Calibri"/>
              </a:rPr>
              <a:t> 	</a:t>
            </a:r>
            <a:r>
              <a:rPr lang="en-US" sz="2000" dirty="0" smtClean="0">
                <a:solidFill>
                  <a:prstClr val="black"/>
                </a:solidFill>
                <a:latin typeface="Times New Roman"/>
                <a:ea typeface="Calibri"/>
              </a:rPr>
              <a:t>In </a:t>
            </a:r>
            <a:r>
              <a:rPr lang="en-US" sz="2000" dirty="0">
                <a:solidFill>
                  <a:prstClr val="black"/>
                </a:solidFill>
                <a:latin typeface="Times New Roman"/>
                <a:ea typeface="Calibri"/>
              </a:rPr>
              <a:t>this regard, the applicability of the obtained results to the MW range is questionable. Models of absorption of the microwave (MW) field by a vortex structure formed by an additional large constant magnetic field have also been analyzed in sufficient detail [2]. They consider the absorption mechanism associated with the oscillatory motion of pinned or free vortices, the distribution of which is specified by a large constant component of the field. </a:t>
            </a:r>
            <a:endParaRPr lang="uk-UA" sz="2000" dirty="0">
              <a:solidFill>
                <a:prstClr val="black"/>
              </a:solidFill>
              <a:latin typeface="Times New Roman"/>
              <a:ea typeface="Calibri"/>
            </a:endParaRPr>
          </a:p>
          <a:p>
            <a:pPr marL="361950" lvl="0" indent="-361950" algn="just">
              <a:spcAft>
                <a:spcPts val="600"/>
              </a:spcAft>
            </a:pPr>
            <a:r>
              <a:rPr lang="uk-UA" sz="2000" dirty="0" smtClean="0">
                <a:solidFill>
                  <a:prstClr val="black"/>
                </a:solidFill>
                <a:latin typeface="Times New Roman"/>
                <a:ea typeface="Calibri"/>
              </a:rPr>
              <a:t>	</a:t>
            </a:r>
            <a:r>
              <a:rPr lang="en-US" sz="2000" dirty="0" smtClean="0">
                <a:solidFill>
                  <a:prstClr val="black"/>
                </a:solidFill>
                <a:latin typeface="Times New Roman"/>
                <a:ea typeface="Calibri"/>
              </a:rPr>
              <a:t>However</a:t>
            </a:r>
            <a:r>
              <a:rPr lang="en-US" sz="2000" dirty="0">
                <a:solidFill>
                  <a:prstClr val="black"/>
                </a:solidFill>
                <a:latin typeface="Times New Roman"/>
                <a:ea typeface="Calibri"/>
              </a:rPr>
              <a:t>, in the case of only MW action of perpendicular orientation on a thin HTSC disk, the vortices do not have time to move over sufficiently large distances, and the dynamics of their radial distribution is apparently associated with reorientation or annihilation mechanisms. We analyzed the correspondence of this hypothesis and the Bean model, and developed a corresponding numerical model. </a:t>
            </a:r>
            <a:endParaRPr lang="uk-UA" sz="2000" dirty="0">
              <a:solidFill>
                <a:prstClr val="black"/>
              </a:solidFill>
              <a:latin typeface="Times New Roman"/>
              <a:ea typeface="Times New Roman"/>
            </a:endParaRPr>
          </a:p>
        </p:txBody>
      </p:sp>
      <p:pic>
        <p:nvPicPr>
          <p:cNvPr id="24" name="Рисунок 23"/>
          <p:cNvPicPr/>
          <p:nvPr/>
        </p:nvPicPr>
        <p:blipFill rotWithShape="1">
          <a:blip r:embed="rId10"/>
          <a:srcRect t="39720" b="15418"/>
          <a:stretch/>
        </p:blipFill>
        <p:spPr>
          <a:xfrm>
            <a:off x="9480638" y="2642990"/>
            <a:ext cx="3525877" cy="1402350"/>
          </a:xfrm>
          <a:prstGeom prst="rect">
            <a:avLst/>
          </a:prstGeom>
        </p:spPr>
      </p:pic>
      <p:pic>
        <p:nvPicPr>
          <p:cNvPr id="9"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b="42390"/>
          <a:stretch/>
        </p:blipFill>
        <p:spPr bwMode="auto">
          <a:xfrm>
            <a:off x="14662980" y="12836082"/>
            <a:ext cx="6201844" cy="373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326763" y="9863581"/>
            <a:ext cx="14412321" cy="2785378"/>
          </a:xfrm>
          <a:prstGeom prst="rect">
            <a:avLst/>
          </a:prstGeom>
          <a:solidFill>
            <a:schemeClr val="accent1">
              <a:lumMod val="20000"/>
              <a:lumOff val="80000"/>
            </a:schemeClr>
          </a:solidFill>
          <a:ln w="12700">
            <a:solidFill>
              <a:schemeClr val="tx1"/>
            </a:solidFill>
          </a:ln>
        </p:spPr>
        <p:txBody>
          <a:bodyPr wrap="square" rtlCol="0">
            <a:spAutoFit/>
          </a:bodyPr>
          <a:lstStyle/>
          <a:p>
            <a:pPr>
              <a:spcAft>
                <a:spcPts val="600"/>
              </a:spcAft>
            </a:pPr>
            <a:r>
              <a:rPr lang="en-US" sz="2000" b="1" dirty="0">
                <a:latin typeface="Times New Roman" panose="02020603050405020304" pitchFamily="18" charset="0"/>
                <a:cs typeface="Times New Roman" panose="02020603050405020304" pitchFamily="18" charset="0"/>
              </a:rPr>
              <a:t>The hypothesis of the influence of the presence of Majorana 0-modes </a:t>
            </a:r>
            <a:endParaRPr lang="ru-RU" sz="2000" b="1" dirty="0" smtClean="0">
              <a:latin typeface="Times New Roman" panose="02020603050405020304" pitchFamily="18" charset="0"/>
              <a:cs typeface="Times New Roman" panose="02020603050405020304" pitchFamily="18" charset="0"/>
            </a:endParaRPr>
          </a:p>
          <a:p>
            <a:pPr>
              <a:spcAft>
                <a:spcPts val="600"/>
              </a:spcAft>
            </a:pPr>
            <a:r>
              <a:rPr lang="en-US" sz="2000" dirty="0" smtClean="0">
                <a:latin typeface="Times New Roman" panose="02020603050405020304" pitchFamily="18" charset="0"/>
                <a:cs typeface="Times New Roman" panose="02020603050405020304" pitchFamily="18" charset="0"/>
              </a:rPr>
              <a:t>on </a:t>
            </a:r>
            <a:r>
              <a:rPr lang="en-US" sz="2000" dirty="0">
                <a:latin typeface="Times New Roman" panose="02020603050405020304" pitchFamily="18" charset="0"/>
                <a:cs typeface="Times New Roman" panose="02020603050405020304" pitchFamily="18" charset="0"/>
              </a:rPr>
              <a:t>the nature of energy dissipation in a thin superconducting disk in a MW field is mainly associated with a change in the parameter |𝜓|^2 with a periodic change in the vortex distribution density.</a:t>
            </a:r>
          </a:p>
          <a:p>
            <a:pPr>
              <a:spcAft>
                <a:spcPts val="600"/>
              </a:spcAft>
            </a:pPr>
            <a:r>
              <a:rPr lang="en-US" sz="2000" dirty="0">
                <a:latin typeface="Times New Roman" panose="02020603050405020304" pitchFamily="18" charset="0"/>
                <a:cs typeface="Times New Roman" panose="02020603050405020304" pitchFamily="18" charset="0"/>
              </a:rPr>
              <a:t>When Majorana zero modes arise in a vortex structure, the quantum states of Cooper pairs that form a Majorana pair of spatially distant vortices with different directions of magnetic flux in them change their quantum state in a coordinated </a:t>
            </a:r>
            <a:r>
              <a:rPr lang="en-US" sz="2000" dirty="0" smtClean="0">
                <a:latin typeface="Times New Roman" panose="02020603050405020304" pitchFamily="18" charset="0"/>
                <a:cs typeface="Times New Roman" panose="02020603050405020304" pitchFamily="18" charset="0"/>
              </a:rPr>
              <a:t>manner</a:t>
            </a:r>
            <a:r>
              <a:rPr lang="ru-RU"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a:p>
            <a:pPr>
              <a:spcAft>
                <a:spcPts val="600"/>
              </a:spcAft>
            </a:pPr>
            <a:r>
              <a:rPr lang="en-US" sz="2000" dirty="0">
                <a:latin typeface="Times New Roman" panose="02020603050405020304" pitchFamily="18" charset="0"/>
                <a:cs typeface="Times New Roman" panose="02020603050405020304" pitchFamily="18" charset="0"/>
              </a:rPr>
              <a:t>Such a mechanism for changing the vortex density distribution (in accordance with the Bean model) does not lead to energy dissipation, which can be interpreted as the appearance of an additional term of partial "return" of dissipation energy, compared to the classical </a:t>
            </a:r>
            <a:r>
              <a:rPr lang="en-US" sz="2000" dirty="0" smtClean="0">
                <a:latin typeface="Times New Roman" panose="02020603050405020304" pitchFamily="18" charset="0"/>
                <a:cs typeface="Times New Roman" panose="02020603050405020304" pitchFamily="18" charset="0"/>
              </a:rPr>
              <a:t>mechanism.</a:t>
            </a:r>
            <a:endParaRPr lang="ru-RU" sz="2000" dirty="0">
              <a:latin typeface="Times New Roman" panose="02020603050405020304" pitchFamily="18" charset="0"/>
              <a:cs typeface="Times New Roman" panose="02020603050405020304" pitchFamily="18" charset="0"/>
            </a:endParaRPr>
          </a:p>
        </p:txBody>
      </p:sp>
      <p:pic>
        <p:nvPicPr>
          <p:cNvPr id="20" name="Рисунок 19"/>
          <p:cNvPicPr/>
          <p:nvPr/>
        </p:nvPicPr>
        <p:blipFill rotWithShape="1">
          <a:blip r:embed="rId12"/>
          <a:srcRect l="3271" t="7219" b="48224"/>
          <a:stretch/>
        </p:blipFill>
        <p:spPr bwMode="auto">
          <a:xfrm>
            <a:off x="7630043" y="14069141"/>
            <a:ext cx="5400600" cy="6831550"/>
          </a:xfrm>
          <a:prstGeom prst="rect">
            <a:avLst/>
          </a:prstGeom>
          <a:ln>
            <a:noFill/>
          </a:ln>
          <a:extLst>
            <a:ext uri="{53640926-AAD7-44D8-BBD7-CCE9431645EC}">
              <a14:shadowObscured xmlns:a14="http://schemas.microsoft.com/office/drawing/2010/main"/>
            </a:ext>
          </a:extLst>
        </p:spPr>
      </p:pic>
      <p:pic>
        <p:nvPicPr>
          <p:cNvPr id="22"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t="59775"/>
          <a:stretch/>
        </p:blipFill>
        <p:spPr bwMode="auto">
          <a:xfrm>
            <a:off x="20800208" y="12980077"/>
            <a:ext cx="8938876" cy="353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317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743</Words>
  <Application>Microsoft Office PowerPoint</Application>
  <PresentationFormat>Произвольный</PresentationFormat>
  <Paragraphs>32</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Features of vortex dynamics in the description of microwave absorption by a thin HTSC disk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c:creator>
  <cp:lastModifiedBy>*</cp:lastModifiedBy>
  <cp:revision>71</cp:revision>
  <dcterms:created xsi:type="dcterms:W3CDTF">2025-03-17T20:20:32Z</dcterms:created>
  <dcterms:modified xsi:type="dcterms:W3CDTF">2025-05-25T19:03:58Z</dcterms:modified>
</cp:coreProperties>
</file>