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21386800"/>
  <p:notesSz cx="6858000" cy="9144000"/>
  <p:defaultTextStyle>
    <a:defPPr>
      <a:defRPr lang="uk-UA"/>
    </a:defPPr>
    <a:lvl1pPr marL="0" algn="l" defTabSz="2952192" rtl="0" eaLnBrk="1" latinLnBrk="0" hangingPunct="1">
      <a:defRPr sz="5800" kern="1200">
        <a:solidFill>
          <a:schemeClr val="tx1"/>
        </a:solidFill>
        <a:latin typeface="+mn-lt"/>
        <a:ea typeface="+mn-ea"/>
        <a:cs typeface="+mn-cs"/>
      </a:defRPr>
    </a:lvl1pPr>
    <a:lvl2pPr marL="1476096" algn="l" defTabSz="2952192" rtl="0" eaLnBrk="1" latinLnBrk="0" hangingPunct="1">
      <a:defRPr sz="5800" kern="1200">
        <a:solidFill>
          <a:schemeClr val="tx1"/>
        </a:solidFill>
        <a:latin typeface="+mn-lt"/>
        <a:ea typeface="+mn-ea"/>
        <a:cs typeface="+mn-cs"/>
      </a:defRPr>
    </a:lvl2pPr>
    <a:lvl3pPr marL="2952192" algn="l" defTabSz="2952192" rtl="0" eaLnBrk="1" latinLnBrk="0" hangingPunct="1">
      <a:defRPr sz="5800" kern="1200">
        <a:solidFill>
          <a:schemeClr val="tx1"/>
        </a:solidFill>
        <a:latin typeface="+mn-lt"/>
        <a:ea typeface="+mn-ea"/>
        <a:cs typeface="+mn-cs"/>
      </a:defRPr>
    </a:lvl3pPr>
    <a:lvl4pPr marL="4428290" algn="l" defTabSz="2952192" rtl="0" eaLnBrk="1" latinLnBrk="0" hangingPunct="1">
      <a:defRPr sz="5800" kern="1200">
        <a:solidFill>
          <a:schemeClr val="tx1"/>
        </a:solidFill>
        <a:latin typeface="+mn-lt"/>
        <a:ea typeface="+mn-ea"/>
        <a:cs typeface="+mn-cs"/>
      </a:defRPr>
    </a:lvl4pPr>
    <a:lvl5pPr marL="5904386" algn="l" defTabSz="2952192" rtl="0" eaLnBrk="1" latinLnBrk="0" hangingPunct="1">
      <a:defRPr sz="5800" kern="1200">
        <a:solidFill>
          <a:schemeClr val="tx1"/>
        </a:solidFill>
        <a:latin typeface="+mn-lt"/>
        <a:ea typeface="+mn-ea"/>
        <a:cs typeface="+mn-cs"/>
      </a:defRPr>
    </a:lvl5pPr>
    <a:lvl6pPr marL="7380482" algn="l" defTabSz="2952192" rtl="0" eaLnBrk="1" latinLnBrk="0" hangingPunct="1">
      <a:defRPr sz="5800" kern="1200">
        <a:solidFill>
          <a:schemeClr val="tx1"/>
        </a:solidFill>
        <a:latin typeface="+mn-lt"/>
        <a:ea typeface="+mn-ea"/>
        <a:cs typeface="+mn-cs"/>
      </a:defRPr>
    </a:lvl6pPr>
    <a:lvl7pPr marL="8856578" algn="l" defTabSz="2952192" rtl="0" eaLnBrk="1" latinLnBrk="0" hangingPunct="1">
      <a:defRPr sz="5800" kern="1200">
        <a:solidFill>
          <a:schemeClr val="tx1"/>
        </a:solidFill>
        <a:latin typeface="+mn-lt"/>
        <a:ea typeface="+mn-ea"/>
        <a:cs typeface="+mn-cs"/>
      </a:defRPr>
    </a:lvl7pPr>
    <a:lvl8pPr marL="10332676" algn="l" defTabSz="2952192" rtl="0" eaLnBrk="1" latinLnBrk="0" hangingPunct="1">
      <a:defRPr sz="5800" kern="1200">
        <a:solidFill>
          <a:schemeClr val="tx1"/>
        </a:solidFill>
        <a:latin typeface="+mn-lt"/>
        <a:ea typeface="+mn-ea"/>
        <a:cs typeface="+mn-cs"/>
      </a:defRPr>
    </a:lvl8pPr>
    <a:lvl9pPr marL="11808772" algn="l" defTabSz="2952192"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840" y="-72"/>
      </p:cViewPr>
      <p:guideLst>
        <p:guide orient="horz" pos="6736"/>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1000" y="6643773"/>
            <a:ext cx="25737980" cy="4584300"/>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4541998" y="12119186"/>
            <a:ext cx="21195983" cy="5465516"/>
          </a:xfrm>
        </p:spPr>
        <p:txBody>
          <a:bodyPr/>
          <a:lstStyle>
            <a:lvl1pPr marL="0" indent="0" algn="ctr">
              <a:buNone/>
              <a:defRPr>
                <a:solidFill>
                  <a:schemeClr val="tx1">
                    <a:tint val="75000"/>
                  </a:schemeClr>
                </a:solidFill>
              </a:defRPr>
            </a:lvl1pPr>
            <a:lvl2pPr marL="1476096" indent="0" algn="ctr">
              <a:buNone/>
              <a:defRPr>
                <a:solidFill>
                  <a:schemeClr val="tx1">
                    <a:tint val="75000"/>
                  </a:schemeClr>
                </a:solidFill>
              </a:defRPr>
            </a:lvl2pPr>
            <a:lvl3pPr marL="2952192" indent="0" algn="ctr">
              <a:buNone/>
              <a:defRPr>
                <a:solidFill>
                  <a:schemeClr val="tx1">
                    <a:tint val="75000"/>
                  </a:schemeClr>
                </a:solidFill>
              </a:defRPr>
            </a:lvl3pPr>
            <a:lvl4pPr marL="4428290" indent="0" algn="ctr">
              <a:buNone/>
              <a:defRPr>
                <a:solidFill>
                  <a:schemeClr val="tx1">
                    <a:tint val="75000"/>
                  </a:schemeClr>
                </a:solidFill>
              </a:defRPr>
            </a:lvl4pPr>
            <a:lvl5pPr marL="5904386" indent="0" algn="ctr">
              <a:buNone/>
              <a:defRPr>
                <a:solidFill>
                  <a:schemeClr val="tx1">
                    <a:tint val="75000"/>
                  </a:schemeClr>
                </a:solidFill>
              </a:defRPr>
            </a:lvl5pPr>
            <a:lvl6pPr marL="7380482" indent="0" algn="ctr">
              <a:buNone/>
              <a:defRPr>
                <a:solidFill>
                  <a:schemeClr val="tx1">
                    <a:tint val="75000"/>
                  </a:schemeClr>
                </a:solidFill>
              </a:defRPr>
            </a:lvl6pPr>
            <a:lvl7pPr marL="8856578" indent="0" algn="ctr">
              <a:buNone/>
              <a:defRPr>
                <a:solidFill>
                  <a:schemeClr val="tx1">
                    <a:tint val="75000"/>
                  </a:schemeClr>
                </a:solidFill>
              </a:defRPr>
            </a:lvl7pPr>
            <a:lvl8pPr marL="10332676" indent="0" algn="ctr">
              <a:buNone/>
              <a:defRPr>
                <a:solidFill>
                  <a:schemeClr val="tx1">
                    <a:tint val="75000"/>
                  </a:schemeClr>
                </a:solidFill>
              </a:defRPr>
            </a:lvl8pPr>
            <a:lvl9pPr marL="11808772"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39607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03415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52981" y="856467"/>
            <a:ext cx="6812994" cy="18248089"/>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514001" y="856467"/>
            <a:ext cx="19934316" cy="182480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50198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6120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910" y="13743003"/>
            <a:ext cx="25737980" cy="4247656"/>
          </a:xfrm>
        </p:spPr>
        <p:txBody>
          <a:bodyPr anchor="t"/>
          <a:lstStyle>
            <a:lvl1pPr algn="l">
              <a:defRPr sz="13000" b="1" cap="all"/>
            </a:lvl1pPr>
          </a:lstStyle>
          <a:p>
            <a:r>
              <a:rPr lang="ru-RU" smtClean="0"/>
              <a:t>Образец заголовка</a:t>
            </a:r>
            <a:endParaRPr lang="uk-UA"/>
          </a:p>
        </p:txBody>
      </p:sp>
      <p:sp>
        <p:nvSpPr>
          <p:cNvPr id="3" name="Текст 2"/>
          <p:cNvSpPr>
            <a:spLocks noGrp="1"/>
          </p:cNvSpPr>
          <p:nvPr>
            <p:ph type="body" idx="1"/>
          </p:nvPr>
        </p:nvSpPr>
        <p:spPr>
          <a:xfrm>
            <a:off x="2391910" y="9064640"/>
            <a:ext cx="25737980" cy="4678361"/>
          </a:xfrm>
        </p:spPr>
        <p:txBody>
          <a:bodyPr anchor="b"/>
          <a:lstStyle>
            <a:lvl1pPr marL="0" indent="0">
              <a:buNone/>
              <a:defRPr sz="6500">
                <a:solidFill>
                  <a:schemeClr val="tx1">
                    <a:tint val="75000"/>
                  </a:schemeClr>
                </a:solidFill>
              </a:defRPr>
            </a:lvl1pPr>
            <a:lvl2pPr marL="1476096" indent="0">
              <a:buNone/>
              <a:defRPr sz="5800">
                <a:solidFill>
                  <a:schemeClr val="tx1">
                    <a:tint val="75000"/>
                  </a:schemeClr>
                </a:solidFill>
              </a:defRPr>
            </a:lvl2pPr>
            <a:lvl3pPr marL="2952192" indent="0">
              <a:buNone/>
              <a:defRPr sz="5200">
                <a:solidFill>
                  <a:schemeClr val="tx1">
                    <a:tint val="75000"/>
                  </a:schemeClr>
                </a:solidFill>
              </a:defRPr>
            </a:lvl3pPr>
            <a:lvl4pPr marL="4428290" indent="0">
              <a:buNone/>
              <a:defRPr sz="4500">
                <a:solidFill>
                  <a:schemeClr val="tx1">
                    <a:tint val="75000"/>
                  </a:schemeClr>
                </a:solidFill>
              </a:defRPr>
            </a:lvl4pPr>
            <a:lvl5pPr marL="5904386" indent="0">
              <a:buNone/>
              <a:defRPr sz="4500">
                <a:solidFill>
                  <a:schemeClr val="tx1">
                    <a:tint val="75000"/>
                  </a:schemeClr>
                </a:solidFill>
              </a:defRPr>
            </a:lvl5pPr>
            <a:lvl6pPr marL="7380482" indent="0">
              <a:buNone/>
              <a:defRPr sz="4500">
                <a:solidFill>
                  <a:schemeClr val="tx1">
                    <a:tint val="75000"/>
                  </a:schemeClr>
                </a:solidFill>
              </a:defRPr>
            </a:lvl6pPr>
            <a:lvl7pPr marL="8856578" indent="0">
              <a:buNone/>
              <a:defRPr sz="4500">
                <a:solidFill>
                  <a:schemeClr val="tx1">
                    <a:tint val="75000"/>
                  </a:schemeClr>
                </a:solidFill>
              </a:defRPr>
            </a:lvl7pPr>
            <a:lvl8pPr marL="10332676" indent="0">
              <a:buNone/>
              <a:defRPr sz="4500">
                <a:solidFill>
                  <a:schemeClr val="tx1">
                    <a:tint val="75000"/>
                  </a:schemeClr>
                </a:solidFill>
              </a:defRPr>
            </a:lvl8pPr>
            <a:lvl9pPr marL="11808772" indent="0">
              <a:buNone/>
              <a:defRPr sz="4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30086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513998" y="4990256"/>
            <a:ext cx="13373656" cy="14114299"/>
          </a:xfrm>
        </p:spPr>
        <p:txBody>
          <a:bodyPr/>
          <a:lstStyle>
            <a:lvl1pPr>
              <a:defRPr sz="9000"/>
            </a:lvl1pPr>
            <a:lvl2pPr>
              <a:defRPr sz="79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15392321" y="4990256"/>
            <a:ext cx="13373656" cy="14114299"/>
          </a:xfrm>
        </p:spPr>
        <p:txBody>
          <a:bodyPr/>
          <a:lstStyle>
            <a:lvl1pPr>
              <a:defRPr sz="9000"/>
            </a:lvl1pPr>
            <a:lvl2pPr>
              <a:defRPr sz="79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45783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1514000" y="4787279"/>
            <a:ext cx="13378914" cy="1995110"/>
          </a:xfrm>
        </p:spPr>
        <p:txBody>
          <a:bodyPr anchor="b"/>
          <a:lstStyle>
            <a:lvl1pPr marL="0" indent="0">
              <a:buNone/>
              <a:defRPr sz="7900" b="1"/>
            </a:lvl1pPr>
            <a:lvl2pPr marL="1476096" indent="0">
              <a:buNone/>
              <a:defRPr sz="6500" b="1"/>
            </a:lvl2pPr>
            <a:lvl3pPr marL="2952192" indent="0">
              <a:buNone/>
              <a:defRPr sz="5800" b="1"/>
            </a:lvl3pPr>
            <a:lvl4pPr marL="4428290" indent="0">
              <a:buNone/>
              <a:defRPr sz="5200" b="1"/>
            </a:lvl4pPr>
            <a:lvl5pPr marL="5904386" indent="0">
              <a:buNone/>
              <a:defRPr sz="5200" b="1"/>
            </a:lvl5pPr>
            <a:lvl6pPr marL="7380482" indent="0">
              <a:buNone/>
              <a:defRPr sz="5200" b="1"/>
            </a:lvl6pPr>
            <a:lvl7pPr marL="8856578" indent="0">
              <a:buNone/>
              <a:defRPr sz="5200" b="1"/>
            </a:lvl7pPr>
            <a:lvl8pPr marL="10332676" indent="0">
              <a:buNone/>
              <a:defRPr sz="5200" b="1"/>
            </a:lvl8pPr>
            <a:lvl9pPr marL="11808772" indent="0">
              <a:buNone/>
              <a:defRPr sz="5200" b="1"/>
            </a:lvl9pPr>
          </a:lstStyle>
          <a:p>
            <a:pPr lvl="0"/>
            <a:r>
              <a:rPr lang="ru-RU" smtClean="0"/>
              <a:t>Образец текста</a:t>
            </a:r>
          </a:p>
        </p:txBody>
      </p:sp>
      <p:sp>
        <p:nvSpPr>
          <p:cNvPr id="4" name="Объект 3"/>
          <p:cNvSpPr>
            <a:spLocks noGrp="1"/>
          </p:cNvSpPr>
          <p:nvPr>
            <p:ph sz="half" idx="2"/>
          </p:nvPr>
        </p:nvSpPr>
        <p:spPr>
          <a:xfrm>
            <a:off x="1514000" y="6782389"/>
            <a:ext cx="13378914" cy="12322164"/>
          </a:xfrm>
        </p:spPr>
        <p:txBody>
          <a:bodyPr/>
          <a:lstStyle>
            <a:lvl1pPr>
              <a:defRPr sz="79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15381809" y="4787279"/>
            <a:ext cx="13384169" cy="1995110"/>
          </a:xfrm>
        </p:spPr>
        <p:txBody>
          <a:bodyPr anchor="b"/>
          <a:lstStyle>
            <a:lvl1pPr marL="0" indent="0">
              <a:buNone/>
              <a:defRPr sz="7900" b="1"/>
            </a:lvl1pPr>
            <a:lvl2pPr marL="1476096" indent="0">
              <a:buNone/>
              <a:defRPr sz="6500" b="1"/>
            </a:lvl2pPr>
            <a:lvl3pPr marL="2952192" indent="0">
              <a:buNone/>
              <a:defRPr sz="5800" b="1"/>
            </a:lvl3pPr>
            <a:lvl4pPr marL="4428290" indent="0">
              <a:buNone/>
              <a:defRPr sz="5200" b="1"/>
            </a:lvl4pPr>
            <a:lvl5pPr marL="5904386" indent="0">
              <a:buNone/>
              <a:defRPr sz="5200" b="1"/>
            </a:lvl5pPr>
            <a:lvl6pPr marL="7380482" indent="0">
              <a:buNone/>
              <a:defRPr sz="5200" b="1"/>
            </a:lvl6pPr>
            <a:lvl7pPr marL="8856578" indent="0">
              <a:buNone/>
              <a:defRPr sz="5200" b="1"/>
            </a:lvl7pPr>
            <a:lvl8pPr marL="10332676" indent="0">
              <a:buNone/>
              <a:defRPr sz="5200" b="1"/>
            </a:lvl8pPr>
            <a:lvl9pPr marL="11808772" indent="0">
              <a:buNone/>
              <a:defRPr sz="5200" b="1"/>
            </a:lvl9pPr>
          </a:lstStyle>
          <a:p>
            <a:pPr lvl="0"/>
            <a:r>
              <a:rPr lang="ru-RU" smtClean="0"/>
              <a:t>Образец текста</a:t>
            </a:r>
          </a:p>
        </p:txBody>
      </p:sp>
      <p:sp>
        <p:nvSpPr>
          <p:cNvPr id="6" name="Объект 5"/>
          <p:cNvSpPr>
            <a:spLocks noGrp="1"/>
          </p:cNvSpPr>
          <p:nvPr>
            <p:ph sz="quarter" idx="4"/>
          </p:nvPr>
        </p:nvSpPr>
        <p:spPr>
          <a:xfrm>
            <a:off x="15381809" y="6782389"/>
            <a:ext cx="13384169" cy="12322164"/>
          </a:xfrm>
        </p:spPr>
        <p:txBody>
          <a:bodyPr/>
          <a:lstStyle>
            <a:lvl1pPr>
              <a:defRPr sz="79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55CF112-05AC-4122-9E24-249ED19136C5}" type="datetimeFigureOut">
              <a:rPr lang="uk-UA" smtClean="0"/>
              <a:t>25.05.2025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7633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55CF112-05AC-4122-9E24-249ED19136C5}" type="datetimeFigureOut">
              <a:rPr lang="uk-UA" smtClean="0"/>
              <a:t>25.05.2025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39438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5CF112-05AC-4122-9E24-249ED19136C5}" type="datetimeFigureOut">
              <a:rPr lang="uk-UA" smtClean="0"/>
              <a:t>25.05.2025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416783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00" y="851512"/>
            <a:ext cx="9961904" cy="3623874"/>
          </a:xfrm>
        </p:spPr>
        <p:txBody>
          <a:bodyPr anchor="b"/>
          <a:lstStyle>
            <a:lvl1pPr algn="l">
              <a:defRPr sz="6500" b="1"/>
            </a:lvl1pPr>
          </a:lstStyle>
          <a:p>
            <a:r>
              <a:rPr lang="ru-RU" smtClean="0"/>
              <a:t>Образец заголовка</a:t>
            </a:r>
            <a:endParaRPr lang="uk-UA"/>
          </a:p>
        </p:txBody>
      </p:sp>
      <p:sp>
        <p:nvSpPr>
          <p:cNvPr id="3" name="Объект 2"/>
          <p:cNvSpPr>
            <a:spLocks noGrp="1"/>
          </p:cNvSpPr>
          <p:nvPr>
            <p:ph idx="1"/>
          </p:nvPr>
        </p:nvSpPr>
        <p:spPr>
          <a:xfrm>
            <a:off x="11838631" y="851514"/>
            <a:ext cx="16927348" cy="18253041"/>
          </a:xfrm>
        </p:spPr>
        <p:txBody>
          <a:bodyPr/>
          <a:lstStyle>
            <a:lvl1pPr>
              <a:defRPr sz="10300"/>
            </a:lvl1pPr>
            <a:lvl2pPr>
              <a:defRPr sz="9000"/>
            </a:lvl2pPr>
            <a:lvl3pPr>
              <a:defRPr sz="7900"/>
            </a:lvl3pPr>
            <a:lvl4pPr>
              <a:defRPr sz="6500"/>
            </a:lvl4pPr>
            <a:lvl5pPr>
              <a:defRPr sz="6500"/>
            </a:lvl5pPr>
            <a:lvl6pPr>
              <a:defRPr sz="6500"/>
            </a:lvl6pPr>
            <a:lvl7pPr>
              <a:defRPr sz="6500"/>
            </a:lvl7pPr>
            <a:lvl8pPr>
              <a:defRPr sz="6500"/>
            </a:lvl8pPr>
            <a:lvl9pPr>
              <a:defRPr sz="6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1514000" y="4475388"/>
            <a:ext cx="9961904" cy="14629166"/>
          </a:xfrm>
        </p:spPr>
        <p:txBody>
          <a:bodyPr/>
          <a:lstStyle>
            <a:lvl1pPr marL="0" indent="0">
              <a:buNone/>
              <a:defRPr sz="4500"/>
            </a:lvl1pPr>
            <a:lvl2pPr marL="1476096" indent="0">
              <a:buNone/>
              <a:defRPr sz="3800"/>
            </a:lvl2pPr>
            <a:lvl3pPr marL="2952192" indent="0">
              <a:buNone/>
              <a:defRPr sz="3100"/>
            </a:lvl3pPr>
            <a:lvl4pPr marL="4428290" indent="0">
              <a:buNone/>
              <a:defRPr sz="2900"/>
            </a:lvl4pPr>
            <a:lvl5pPr marL="5904386" indent="0">
              <a:buNone/>
              <a:defRPr sz="2900"/>
            </a:lvl5pPr>
            <a:lvl6pPr marL="7380482" indent="0">
              <a:buNone/>
              <a:defRPr sz="2900"/>
            </a:lvl6pPr>
            <a:lvl7pPr marL="8856578" indent="0">
              <a:buNone/>
              <a:defRPr sz="2900"/>
            </a:lvl7pPr>
            <a:lvl8pPr marL="10332676" indent="0">
              <a:buNone/>
              <a:defRPr sz="2900"/>
            </a:lvl8pPr>
            <a:lvl9pPr marL="11808772"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205221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5087" y="14970761"/>
            <a:ext cx="18167985" cy="1767383"/>
          </a:xfrm>
        </p:spPr>
        <p:txBody>
          <a:bodyPr anchor="b"/>
          <a:lstStyle>
            <a:lvl1pPr algn="l">
              <a:defRPr sz="6500" b="1"/>
            </a:lvl1pPr>
          </a:lstStyle>
          <a:p>
            <a:r>
              <a:rPr lang="ru-RU" smtClean="0"/>
              <a:t>Образец заголовка</a:t>
            </a:r>
            <a:endParaRPr lang="uk-UA"/>
          </a:p>
        </p:txBody>
      </p:sp>
      <p:sp>
        <p:nvSpPr>
          <p:cNvPr id="3" name="Рисунок 2"/>
          <p:cNvSpPr>
            <a:spLocks noGrp="1"/>
          </p:cNvSpPr>
          <p:nvPr>
            <p:ph type="pic" idx="1"/>
          </p:nvPr>
        </p:nvSpPr>
        <p:spPr>
          <a:xfrm>
            <a:off x="5935087" y="1910950"/>
            <a:ext cx="18167985" cy="12832080"/>
          </a:xfrm>
        </p:spPr>
        <p:txBody>
          <a:bodyPr/>
          <a:lstStyle>
            <a:lvl1pPr marL="0" indent="0">
              <a:buNone/>
              <a:defRPr sz="10300"/>
            </a:lvl1pPr>
            <a:lvl2pPr marL="1476096" indent="0">
              <a:buNone/>
              <a:defRPr sz="9000"/>
            </a:lvl2pPr>
            <a:lvl3pPr marL="2952192" indent="0">
              <a:buNone/>
              <a:defRPr sz="7900"/>
            </a:lvl3pPr>
            <a:lvl4pPr marL="4428290" indent="0">
              <a:buNone/>
              <a:defRPr sz="6500"/>
            </a:lvl4pPr>
            <a:lvl5pPr marL="5904386" indent="0">
              <a:buNone/>
              <a:defRPr sz="6500"/>
            </a:lvl5pPr>
            <a:lvl6pPr marL="7380482" indent="0">
              <a:buNone/>
              <a:defRPr sz="6500"/>
            </a:lvl6pPr>
            <a:lvl7pPr marL="8856578" indent="0">
              <a:buNone/>
              <a:defRPr sz="6500"/>
            </a:lvl7pPr>
            <a:lvl8pPr marL="10332676" indent="0">
              <a:buNone/>
              <a:defRPr sz="6500"/>
            </a:lvl8pPr>
            <a:lvl9pPr marL="11808772" indent="0">
              <a:buNone/>
              <a:defRPr sz="6500"/>
            </a:lvl9pPr>
          </a:lstStyle>
          <a:p>
            <a:endParaRPr lang="uk-UA"/>
          </a:p>
        </p:txBody>
      </p:sp>
      <p:sp>
        <p:nvSpPr>
          <p:cNvPr id="4" name="Текст 3"/>
          <p:cNvSpPr>
            <a:spLocks noGrp="1"/>
          </p:cNvSpPr>
          <p:nvPr>
            <p:ph type="body" sz="half" idx="2"/>
          </p:nvPr>
        </p:nvSpPr>
        <p:spPr>
          <a:xfrm>
            <a:off x="5935087" y="16738144"/>
            <a:ext cx="18167985" cy="2509977"/>
          </a:xfrm>
        </p:spPr>
        <p:txBody>
          <a:bodyPr/>
          <a:lstStyle>
            <a:lvl1pPr marL="0" indent="0">
              <a:buNone/>
              <a:defRPr sz="4500"/>
            </a:lvl1pPr>
            <a:lvl2pPr marL="1476096" indent="0">
              <a:buNone/>
              <a:defRPr sz="3800"/>
            </a:lvl2pPr>
            <a:lvl3pPr marL="2952192" indent="0">
              <a:buNone/>
              <a:defRPr sz="3100"/>
            </a:lvl3pPr>
            <a:lvl4pPr marL="4428290" indent="0">
              <a:buNone/>
              <a:defRPr sz="2900"/>
            </a:lvl4pPr>
            <a:lvl5pPr marL="5904386" indent="0">
              <a:buNone/>
              <a:defRPr sz="2900"/>
            </a:lvl5pPr>
            <a:lvl6pPr marL="7380482" indent="0">
              <a:buNone/>
              <a:defRPr sz="2900"/>
            </a:lvl6pPr>
            <a:lvl7pPr marL="8856578" indent="0">
              <a:buNone/>
              <a:defRPr sz="2900"/>
            </a:lvl7pPr>
            <a:lvl8pPr marL="10332676" indent="0">
              <a:buNone/>
              <a:defRPr sz="2900"/>
            </a:lvl8pPr>
            <a:lvl9pPr marL="11808772"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C55CF112-05AC-4122-9E24-249ED19136C5}" type="datetimeFigureOut">
              <a:rPr lang="uk-UA" smtClean="0"/>
              <a:t>25.05.2025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3A3FC83-86E1-4110-927E-AC7CD57908E4}" type="slidenum">
              <a:rPr lang="uk-UA" smtClean="0"/>
              <a:t>‹#›</a:t>
            </a:fld>
            <a:endParaRPr lang="uk-UA"/>
          </a:p>
        </p:txBody>
      </p:sp>
    </p:spTree>
    <p:extLst>
      <p:ext uri="{BB962C8B-B14F-4D97-AF65-F5344CB8AC3E}">
        <p14:creationId xmlns:p14="http://schemas.microsoft.com/office/powerpoint/2010/main" val="14471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01" y="856463"/>
            <a:ext cx="27251978" cy="3564467"/>
          </a:xfrm>
          <a:prstGeom prst="rect">
            <a:avLst/>
          </a:prstGeom>
        </p:spPr>
        <p:txBody>
          <a:bodyPr vert="horz" lIns="295218" tIns="147609" rIns="295218" bIns="147609"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1514001" y="4990256"/>
            <a:ext cx="27251978" cy="14114299"/>
          </a:xfrm>
          <a:prstGeom prst="rect">
            <a:avLst/>
          </a:prstGeom>
        </p:spPr>
        <p:txBody>
          <a:bodyPr vert="horz" lIns="295218" tIns="147609" rIns="295218" bIns="14760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1513998" y="19822399"/>
            <a:ext cx="7065328" cy="1138649"/>
          </a:xfrm>
          <a:prstGeom prst="rect">
            <a:avLst/>
          </a:prstGeom>
        </p:spPr>
        <p:txBody>
          <a:bodyPr vert="horz" lIns="295218" tIns="147609" rIns="295218" bIns="147609" rtlCol="0" anchor="ctr"/>
          <a:lstStyle>
            <a:lvl1pPr algn="l">
              <a:defRPr sz="3800">
                <a:solidFill>
                  <a:schemeClr val="tx1">
                    <a:tint val="75000"/>
                  </a:schemeClr>
                </a:solidFill>
              </a:defRPr>
            </a:lvl1pPr>
          </a:lstStyle>
          <a:p>
            <a:fld id="{C55CF112-05AC-4122-9E24-249ED19136C5}" type="datetimeFigureOut">
              <a:rPr lang="uk-UA" smtClean="0"/>
              <a:t>25.05.2025</a:t>
            </a:fld>
            <a:endParaRPr lang="uk-UA"/>
          </a:p>
        </p:txBody>
      </p:sp>
      <p:sp>
        <p:nvSpPr>
          <p:cNvPr id="5" name="Нижний колонтитул 4"/>
          <p:cNvSpPr>
            <a:spLocks noGrp="1"/>
          </p:cNvSpPr>
          <p:nvPr>
            <p:ph type="ftr" sz="quarter" idx="3"/>
          </p:nvPr>
        </p:nvSpPr>
        <p:spPr>
          <a:xfrm>
            <a:off x="10345660" y="19822399"/>
            <a:ext cx="9588660" cy="1138649"/>
          </a:xfrm>
          <a:prstGeom prst="rect">
            <a:avLst/>
          </a:prstGeom>
        </p:spPr>
        <p:txBody>
          <a:bodyPr vert="horz" lIns="295218" tIns="147609" rIns="295218" bIns="147609" rtlCol="0" anchor="ctr"/>
          <a:lstStyle>
            <a:lvl1pPr algn="ctr">
              <a:defRPr sz="38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21700651" y="19822399"/>
            <a:ext cx="7065328" cy="1138649"/>
          </a:xfrm>
          <a:prstGeom prst="rect">
            <a:avLst/>
          </a:prstGeom>
        </p:spPr>
        <p:txBody>
          <a:bodyPr vert="horz" lIns="295218" tIns="147609" rIns="295218" bIns="147609" rtlCol="0" anchor="ctr"/>
          <a:lstStyle>
            <a:lvl1pPr algn="r">
              <a:defRPr sz="3800">
                <a:solidFill>
                  <a:schemeClr val="tx1">
                    <a:tint val="75000"/>
                  </a:schemeClr>
                </a:solidFill>
              </a:defRPr>
            </a:lvl1pPr>
          </a:lstStyle>
          <a:p>
            <a:fld id="{B3A3FC83-86E1-4110-927E-AC7CD57908E4}" type="slidenum">
              <a:rPr lang="uk-UA" smtClean="0"/>
              <a:t>‹#›</a:t>
            </a:fld>
            <a:endParaRPr lang="uk-UA"/>
          </a:p>
        </p:txBody>
      </p:sp>
    </p:spTree>
    <p:extLst>
      <p:ext uri="{BB962C8B-B14F-4D97-AF65-F5344CB8AC3E}">
        <p14:creationId xmlns:p14="http://schemas.microsoft.com/office/powerpoint/2010/main" val="41235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92" rtl="0" eaLnBrk="1" latinLnBrk="0" hangingPunct="1">
        <a:spcBef>
          <a:spcPct val="0"/>
        </a:spcBef>
        <a:buNone/>
        <a:defRPr sz="14100" kern="1200">
          <a:solidFill>
            <a:schemeClr val="tx1"/>
          </a:solidFill>
          <a:latin typeface="+mj-lt"/>
          <a:ea typeface="+mj-ea"/>
          <a:cs typeface="+mj-cs"/>
        </a:defRPr>
      </a:lvl1pPr>
    </p:titleStyle>
    <p:bodyStyle>
      <a:lvl1pPr marL="1107073" indent="-1107073" algn="l" defTabSz="2952192"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657" indent="-922559" algn="l" defTabSz="2952192"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242" indent="-738048" algn="l" defTabSz="2952192" rtl="0" eaLnBrk="1" latinLnBrk="0" hangingPunct="1">
        <a:spcBef>
          <a:spcPct val="20000"/>
        </a:spcBef>
        <a:buFont typeface="Arial" panose="020B0604020202020204" pitchFamily="34" charset="0"/>
        <a:buChar char="•"/>
        <a:defRPr sz="7900" kern="1200">
          <a:solidFill>
            <a:schemeClr val="tx1"/>
          </a:solidFill>
          <a:latin typeface="+mn-lt"/>
          <a:ea typeface="+mn-ea"/>
          <a:cs typeface="+mn-cs"/>
        </a:defRPr>
      </a:lvl3pPr>
      <a:lvl4pPr marL="5166338"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434"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530"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4628"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0724"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6820" indent="-738048" algn="l" defTabSz="2952192"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uk-UA"/>
      </a:defPPr>
      <a:lvl1pPr marL="0" algn="l" defTabSz="2952192" rtl="0" eaLnBrk="1" latinLnBrk="0" hangingPunct="1">
        <a:defRPr sz="5800" kern="1200">
          <a:solidFill>
            <a:schemeClr val="tx1"/>
          </a:solidFill>
          <a:latin typeface="+mn-lt"/>
          <a:ea typeface="+mn-ea"/>
          <a:cs typeface="+mn-cs"/>
        </a:defRPr>
      </a:lvl1pPr>
      <a:lvl2pPr marL="1476096" algn="l" defTabSz="2952192" rtl="0" eaLnBrk="1" latinLnBrk="0" hangingPunct="1">
        <a:defRPr sz="5800" kern="1200">
          <a:solidFill>
            <a:schemeClr val="tx1"/>
          </a:solidFill>
          <a:latin typeface="+mn-lt"/>
          <a:ea typeface="+mn-ea"/>
          <a:cs typeface="+mn-cs"/>
        </a:defRPr>
      </a:lvl2pPr>
      <a:lvl3pPr marL="2952192" algn="l" defTabSz="2952192" rtl="0" eaLnBrk="1" latinLnBrk="0" hangingPunct="1">
        <a:defRPr sz="5800" kern="1200">
          <a:solidFill>
            <a:schemeClr val="tx1"/>
          </a:solidFill>
          <a:latin typeface="+mn-lt"/>
          <a:ea typeface="+mn-ea"/>
          <a:cs typeface="+mn-cs"/>
        </a:defRPr>
      </a:lvl3pPr>
      <a:lvl4pPr marL="4428290" algn="l" defTabSz="2952192" rtl="0" eaLnBrk="1" latinLnBrk="0" hangingPunct="1">
        <a:defRPr sz="5800" kern="1200">
          <a:solidFill>
            <a:schemeClr val="tx1"/>
          </a:solidFill>
          <a:latin typeface="+mn-lt"/>
          <a:ea typeface="+mn-ea"/>
          <a:cs typeface="+mn-cs"/>
        </a:defRPr>
      </a:lvl4pPr>
      <a:lvl5pPr marL="5904386" algn="l" defTabSz="2952192" rtl="0" eaLnBrk="1" latinLnBrk="0" hangingPunct="1">
        <a:defRPr sz="5800" kern="1200">
          <a:solidFill>
            <a:schemeClr val="tx1"/>
          </a:solidFill>
          <a:latin typeface="+mn-lt"/>
          <a:ea typeface="+mn-ea"/>
          <a:cs typeface="+mn-cs"/>
        </a:defRPr>
      </a:lvl5pPr>
      <a:lvl6pPr marL="7380482" algn="l" defTabSz="2952192" rtl="0" eaLnBrk="1" latinLnBrk="0" hangingPunct="1">
        <a:defRPr sz="5800" kern="1200">
          <a:solidFill>
            <a:schemeClr val="tx1"/>
          </a:solidFill>
          <a:latin typeface="+mn-lt"/>
          <a:ea typeface="+mn-ea"/>
          <a:cs typeface="+mn-cs"/>
        </a:defRPr>
      </a:lvl6pPr>
      <a:lvl7pPr marL="8856578" algn="l" defTabSz="2952192" rtl="0" eaLnBrk="1" latinLnBrk="0" hangingPunct="1">
        <a:defRPr sz="5800" kern="1200">
          <a:solidFill>
            <a:schemeClr val="tx1"/>
          </a:solidFill>
          <a:latin typeface="+mn-lt"/>
          <a:ea typeface="+mn-ea"/>
          <a:cs typeface="+mn-cs"/>
        </a:defRPr>
      </a:lvl7pPr>
      <a:lvl8pPr marL="10332676" algn="l" defTabSz="2952192" rtl="0" eaLnBrk="1" latinLnBrk="0" hangingPunct="1">
        <a:defRPr sz="5800" kern="1200">
          <a:solidFill>
            <a:schemeClr val="tx1"/>
          </a:solidFill>
          <a:latin typeface="+mn-lt"/>
          <a:ea typeface="+mn-ea"/>
          <a:cs typeface="+mn-cs"/>
        </a:defRPr>
      </a:lvl8pPr>
      <a:lvl9pPr marL="11808772" algn="l" defTabSz="2952192"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emf"/><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4591" y="9709817"/>
            <a:ext cx="4792933" cy="358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2322563" y="396256"/>
            <a:ext cx="25737980" cy="1529347"/>
          </a:xfrm>
        </p:spPr>
        <p:txBody>
          <a:bodyPr>
            <a:normAutofit fontScale="90000"/>
          </a:bodyPr>
          <a:lstStyle/>
          <a:p>
            <a:r>
              <a:rPr lang="en-US" sz="3600" b="1" dirty="0"/>
              <a:t>Analysis of the influence of vortex dynamics on the possibility of an avalanche-like transition of a microwave nonlinear HTS transmission line into a dissipative state</a:t>
            </a:r>
            <a:r>
              <a:rPr lang="uk-UA" sz="3600" b="1" dirty="0"/>
              <a:t/>
            </a:r>
            <a:br>
              <a:rPr lang="uk-UA" sz="3600" b="1" dirty="0"/>
            </a:br>
            <a:endParaRPr lang="uk-UA" sz="3600" dirty="0"/>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738387" y="2340472"/>
                <a:ext cx="12673408" cy="12241360"/>
              </a:xfrm>
              <a:solidFill>
                <a:schemeClr val="accent6">
                  <a:lumMod val="20000"/>
                  <a:lumOff val="80000"/>
                </a:schemeClr>
              </a:solidFill>
              <a:ln w="12700">
                <a:solidFill>
                  <a:schemeClr val="tx1"/>
                </a:solidFill>
              </a:ln>
            </p:spPr>
            <p:txBody>
              <a:bodyPr>
                <a:normAutofit/>
              </a:bodyPr>
              <a:lstStyle/>
              <a:p>
                <a:pPr algn="just">
                  <a:spcAft>
                    <a:spcPts val="0"/>
                  </a:spcAft>
                </a:pPr>
                <a:r>
                  <a:rPr lang="en-US" sz="1800" dirty="0" smtClean="0">
                    <a:solidFill>
                      <a:schemeClr val="tx1"/>
                    </a:solidFill>
                    <a:effectLst/>
                    <a:latin typeface="Times New Roman"/>
                    <a:ea typeface="Times New Roman"/>
                  </a:rPr>
                  <a:t>In an experimental study of the properties of a microwave (MW) transmission line of the coplanar waveguide type based on high-temperature superconductors (HTS) at certain values ​​of the input power </a:t>
                </a:r>
                <a:r>
                  <a:rPr lang="en-US" sz="1800" dirty="0">
                    <a:solidFill>
                      <a:schemeClr val="tx1"/>
                    </a:solidFill>
                    <a:effectLst/>
                    <a:latin typeface="Cambria Math"/>
                    <a:ea typeface="Times New Roman"/>
                    <a:cs typeface="Cambria Math"/>
                  </a:rPr>
                  <a:t>𝑃</a:t>
                </a:r>
                <a:r>
                  <a:rPr lang="en-US" sz="1800" baseline="-25000" dirty="0">
                    <a:solidFill>
                      <a:schemeClr val="tx1"/>
                    </a:solidFill>
                    <a:effectLst/>
                    <a:latin typeface="Times New Roman"/>
                    <a:ea typeface="Times New Roman"/>
                  </a:rPr>
                  <a:t>in</a:t>
                </a:r>
                <a:r>
                  <a:rPr lang="en-US" sz="1800" dirty="0">
                    <a:solidFill>
                      <a:schemeClr val="tx1"/>
                    </a:solidFill>
                    <a:effectLst/>
                    <a:latin typeface="Times New Roman"/>
                    <a:ea typeface="Times New Roman"/>
                  </a:rPr>
                  <a:t> and direct current (DC) </a:t>
                </a:r>
                <a:r>
                  <a:rPr lang="en-US" sz="1800" dirty="0">
                    <a:solidFill>
                      <a:schemeClr val="tx1"/>
                    </a:solidFill>
                    <a:effectLst/>
                    <a:latin typeface="Cambria Math"/>
                    <a:ea typeface="Times New Roman"/>
                    <a:cs typeface="Cambria Math"/>
                  </a:rPr>
                  <a:t>𝐼</a:t>
                </a:r>
                <a:r>
                  <a:rPr lang="en-US" sz="1800" baseline="-25000" dirty="0">
                    <a:solidFill>
                      <a:schemeClr val="tx1"/>
                    </a:solidFill>
                    <a:effectLst/>
                    <a:latin typeface="Times New Roman"/>
                    <a:ea typeface="Times New Roman"/>
                  </a:rPr>
                  <a:t>dc</a:t>
                </a:r>
                <a:r>
                  <a:rPr lang="en-US" sz="1800" dirty="0">
                    <a:solidFill>
                      <a:schemeClr val="tx1"/>
                    </a:solidFill>
                    <a:effectLst/>
                    <a:latin typeface="Times New Roman"/>
                    <a:ea typeface="Times New Roman"/>
                  </a:rPr>
                  <a:t>, the effect of strong (abrupt) changes in MW losses at a certain waveguide temperature </a:t>
                </a:r>
                <a:r>
                  <a:rPr lang="en-US" sz="1800" dirty="0">
                    <a:solidFill>
                      <a:schemeClr val="tx1"/>
                    </a:solidFill>
                    <a:effectLst/>
                    <a:latin typeface="Cambria Math"/>
                    <a:ea typeface="Times New Roman"/>
                    <a:cs typeface="Cambria Math"/>
                  </a:rPr>
                  <a:t>𝑇</a:t>
                </a:r>
                <a:r>
                  <a:rPr lang="en-US" sz="1800" dirty="0">
                    <a:solidFill>
                      <a:schemeClr val="tx1"/>
                    </a:solidFill>
                    <a:effectLst/>
                    <a:latin typeface="Times New Roman"/>
                    <a:ea typeface="Times New Roman"/>
                  </a:rPr>
                  <a:t> &lt; </a:t>
                </a:r>
                <a:r>
                  <a:rPr lang="en-US" sz="1800" dirty="0">
                    <a:solidFill>
                      <a:schemeClr val="tx1"/>
                    </a:solidFill>
                    <a:effectLst/>
                    <a:latin typeface="Cambria Math"/>
                    <a:ea typeface="Times New Roman"/>
                    <a:cs typeface="Cambria Math"/>
                  </a:rPr>
                  <a:t>𝑇</a:t>
                </a:r>
                <a:r>
                  <a:rPr lang="en-US" sz="1800" dirty="0">
                    <a:solidFill>
                      <a:schemeClr val="tx1"/>
                    </a:solidFill>
                    <a:effectLst/>
                    <a:latin typeface="Times New Roman"/>
                    <a:ea typeface="Times New Roman"/>
                  </a:rPr>
                  <a:t>c, where </a:t>
                </a:r>
                <a:r>
                  <a:rPr lang="en-US" sz="1800" dirty="0">
                    <a:solidFill>
                      <a:schemeClr val="tx1"/>
                    </a:solidFill>
                    <a:effectLst/>
                    <a:latin typeface="Cambria Math"/>
                    <a:ea typeface="Times New Roman"/>
                    <a:cs typeface="Cambria Math"/>
                  </a:rPr>
                  <a:t>𝑇</a:t>
                </a:r>
                <a:r>
                  <a:rPr lang="en-US" sz="1800" dirty="0">
                    <a:solidFill>
                      <a:schemeClr val="tx1"/>
                    </a:solidFill>
                    <a:effectLst/>
                    <a:latin typeface="Times New Roman"/>
                    <a:ea typeface="Times New Roman"/>
                  </a:rPr>
                  <a:t>c is the critical temperature, was discovered [1</a:t>
                </a:r>
                <a:r>
                  <a:rPr lang="en-US" sz="1800" dirty="0" smtClean="0">
                    <a:solidFill>
                      <a:schemeClr val="tx1"/>
                    </a:solidFill>
                    <a:effectLst/>
                    <a:latin typeface="Times New Roman"/>
                    <a:ea typeface="Times New Roman"/>
                  </a:rPr>
                  <a:t>].</a:t>
                </a:r>
                <a:endParaRPr lang="ru-RU" sz="1800" dirty="0" smtClean="0">
                  <a:solidFill>
                    <a:schemeClr val="tx1"/>
                  </a:solidFill>
                  <a:effectLst/>
                  <a:latin typeface="Times New Roman"/>
                  <a:ea typeface="Times New Roman"/>
                </a:endParaRPr>
              </a:p>
              <a:p>
                <a:pPr algn="just">
                  <a:spcAft>
                    <a:spcPts val="0"/>
                  </a:spcAft>
                </a:pPr>
                <a:endParaRPr lang="en-US" sz="1800" dirty="0" smtClean="0">
                  <a:solidFill>
                    <a:schemeClr val="tx1"/>
                  </a:solidFill>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endParaRPr lang="en-US" sz="1800" dirty="0" smtClean="0">
                  <a:solidFill>
                    <a:schemeClr val="tx1"/>
                  </a:solidFill>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endParaRPr lang="en-US" sz="1800" dirty="0" smtClean="0">
                  <a:solidFill>
                    <a:schemeClr val="tx1"/>
                  </a:solidFill>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endParaRPr lang="en-US" sz="1800" dirty="0" smtClean="0">
                  <a:solidFill>
                    <a:schemeClr val="tx1"/>
                  </a:solidFill>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endParaRPr lang="en-US" sz="1800" dirty="0" smtClean="0">
                  <a:solidFill>
                    <a:schemeClr val="tx1"/>
                  </a:solidFill>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endParaRPr lang="ru-RU" sz="1800" dirty="0">
                  <a:solidFill>
                    <a:schemeClr val="tx1"/>
                  </a:solidFill>
                  <a:latin typeface="Times New Roman"/>
                  <a:ea typeface="Times New Roman"/>
                </a:endParaRPr>
              </a:p>
              <a:p>
                <a:pPr algn="just">
                  <a:spcAft>
                    <a:spcPts val="0"/>
                  </a:spcAft>
                </a:pPr>
                <a:endParaRPr lang="ru-RU" sz="1800" dirty="0" smtClean="0">
                  <a:solidFill>
                    <a:schemeClr val="tx1"/>
                  </a:solidFill>
                  <a:effectLst/>
                  <a:latin typeface="Times New Roman"/>
                  <a:ea typeface="Times New Roman"/>
                </a:endParaRPr>
              </a:p>
              <a:p>
                <a:pPr algn="just">
                  <a:spcAft>
                    <a:spcPts val="0"/>
                  </a:spcAft>
                </a:pPr>
                <a:endParaRPr lang="uk-UA" sz="1800" dirty="0">
                  <a:solidFill>
                    <a:schemeClr val="tx1"/>
                  </a:solidFill>
                  <a:effectLst/>
                  <a:latin typeface="Times New Roman"/>
                  <a:ea typeface="Times New Roman"/>
                </a:endParaRPr>
              </a:p>
              <a:p>
                <a:pPr algn="just">
                  <a:spcAft>
                    <a:spcPts val="0"/>
                  </a:spcAft>
                </a:pPr>
                <a:endParaRPr lang="en-US" sz="1800" dirty="0" smtClean="0">
                  <a:solidFill>
                    <a:schemeClr val="tx1"/>
                  </a:solidFill>
                  <a:effectLst/>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Aft>
                    <a:spcPts val="0"/>
                  </a:spcAft>
                </a:pPr>
                <a:r>
                  <a:rPr lang="en-US" sz="1800" dirty="0" smtClean="0">
                    <a:solidFill>
                      <a:schemeClr val="tx1"/>
                    </a:solidFill>
                    <a:effectLst/>
                    <a:latin typeface="Times New Roman"/>
                    <a:ea typeface="Times New Roman"/>
                  </a:rPr>
                  <a:t>The </a:t>
                </a:r>
                <a:r>
                  <a:rPr lang="en-US" sz="1800" dirty="0">
                    <a:solidFill>
                      <a:schemeClr val="tx1"/>
                    </a:solidFill>
                    <a:effectLst/>
                    <a:latin typeface="Times New Roman"/>
                    <a:ea typeface="Times New Roman"/>
                  </a:rPr>
                  <a:t>nature of the studied behavior of the MW loss dependencies allows us to consider the abrupt changes in the properties of a nonlinear HTS transmission line as a "catastrophe" of the "fold" type and to use the methodological and mathematical apparatus of the "catastrophe" theory to describe it [2</a:t>
                </a:r>
                <a:r>
                  <a:rPr lang="en-US" sz="1800" dirty="0" smtClean="0">
                    <a:solidFill>
                      <a:schemeClr val="tx1"/>
                    </a:solidFill>
                    <a:effectLst/>
                    <a:latin typeface="Times New Roman"/>
                    <a:ea typeface="Times New Roman"/>
                  </a:rPr>
                  <a:t>].</a:t>
                </a:r>
                <a:endParaRPr lang="ru-RU" sz="1800" dirty="0" smtClean="0">
                  <a:solidFill>
                    <a:schemeClr val="tx1"/>
                  </a:solidFill>
                  <a:effectLst/>
                  <a:latin typeface="Times New Roman"/>
                  <a:ea typeface="Times New Roman"/>
                </a:endParaRPr>
              </a:p>
              <a:p>
                <a:pPr algn="just">
                  <a:spcAft>
                    <a:spcPts val="0"/>
                  </a:spcAft>
                </a:pPr>
                <a:endParaRPr lang="ru-RU" sz="1800" dirty="0">
                  <a:solidFill>
                    <a:schemeClr val="tx1"/>
                  </a:solidFill>
                  <a:latin typeface="Times New Roman"/>
                  <a:ea typeface="Times New Roman"/>
                </a:endParaRPr>
              </a:p>
              <a:p>
                <a:pPr algn="just">
                  <a:spcAft>
                    <a:spcPts val="0"/>
                  </a:spcAft>
                </a:pPr>
                <a:r>
                  <a:rPr lang="en-US" sz="1800" dirty="0">
                    <a:solidFill>
                      <a:schemeClr val="tx1"/>
                    </a:solidFill>
                    <a:latin typeface="Times New Roman"/>
                    <a:ea typeface="Times New Roman"/>
                  </a:rPr>
                  <a:t>T</a:t>
                </a:r>
                <a:r>
                  <a:rPr lang="en-US" sz="1800" dirty="0" smtClean="0">
                    <a:solidFill>
                      <a:schemeClr val="tx1"/>
                    </a:solidFill>
                    <a:latin typeface="Times New Roman"/>
                    <a:ea typeface="Times New Roman"/>
                  </a:rPr>
                  <a:t>he </a:t>
                </a:r>
                <a:r>
                  <a:rPr lang="en-US" sz="1800" dirty="0">
                    <a:solidFill>
                      <a:schemeClr val="tx1"/>
                    </a:solidFill>
                    <a:latin typeface="Times New Roman"/>
                    <a:ea typeface="Times New Roman"/>
                  </a:rPr>
                  <a:t>experimental dependences IL </a:t>
                </a:r>
                <a:r>
                  <a:rPr lang="en-US" sz="1800" dirty="0" smtClean="0">
                    <a:solidFill>
                      <a:schemeClr val="tx1"/>
                    </a:solidFill>
                    <a:latin typeface="Times New Roman"/>
                    <a:ea typeface="Times New Roman"/>
                  </a:rPr>
                  <a:t>(</a:t>
                </a:r>
                <a:r>
                  <a:rPr lang="en-US" sz="1800" dirty="0">
                    <a:solidFill>
                      <a:schemeClr val="tx1"/>
                    </a:solidFill>
                    <a:latin typeface="Times New Roman"/>
                    <a:ea typeface="Times New Roman"/>
                  </a:rPr>
                  <a:t>T</a:t>
                </a:r>
                <a:r>
                  <a:rPr lang="en-US" sz="1800" dirty="0" smtClean="0">
                    <a:solidFill>
                      <a:schemeClr val="tx1"/>
                    </a:solidFill>
                    <a:latin typeface="Times New Roman"/>
                    <a:ea typeface="Times New Roman"/>
                  </a:rPr>
                  <a:t> </a:t>
                </a:r>
                <a:r>
                  <a:rPr lang="en-US" sz="1800" dirty="0">
                    <a:solidFill>
                      <a:schemeClr val="tx1"/>
                    </a:solidFill>
                    <a:latin typeface="Times New Roman"/>
                    <a:ea typeface="Times New Roman"/>
                  </a:rPr>
                  <a:t>), obtained for a given Pin and </a:t>
                </a:r>
                <a:endParaRPr lang="en-US" sz="1800" dirty="0" smtClean="0">
                  <a:solidFill>
                    <a:schemeClr val="tx1"/>
                  </a:solidFill>
                  <a:latin typeface="Times New Roman"/>
                  <a:ea typeface="Times New Roman"/>
                </a:endParaRPr>
              </a:p>
              <a:p>
                <a:pPr algn="just">
                  <a:spcAft>
                    <a:spcPts val="0"/>
                  </a:spcAft>
                </a:pPr>
                <a:r>
                  <a:rPr lang="en-US" sz="1800" dirty="0" smtClean="0">
                    <a:solidFill>
                      <a:schemeClr val="tx1"/>
                    </a:solidFill>
                    <a:latin typeface="Times New Roman"/>
                    <a:ea typeface="Times New Roman"/>
                  </a:rPr>
                  <a:t>the </a:t>
                </a:r>
                <a:r>
                  <a:rPr lang="en-US" sz="1800" dirty="0">
                    <a:solidFill>
                      <a:schemeClr val="tx1"/>
                    </a:solidFill>
                    <a:latin typeface="Times New Roman"/>
                    <a:ea typeface="Times New Roman"/>
                  </a:rPr>
                  <a:t>absence of a direct </a:t>
                </a:r>
                <a:r>
                  <a:rPr lang="en-US" sz="1800" dirty="0" smtClean="0">
                    <a:solidFill>
                      <a:schemeClr val="tx1"/>
                    </a:solidFill>
                    <a:latin typeface="Times New Roman"/>
                    <a:ea typeface="Times New Roman"/>
                  </a:rPr>
                  <a:t>current (Fig</a:t>
                </a:r>
                <a:r>
                  <a:rPr lang="en-US" sz="1800" dirty="0">
                    <a:solidFill>
                      <a:schemeClr val="tx1"/>
                    </a:solidFill>
                    <a:latin typeface="Times New Roman"/>
                    <a:ea typeface="Times New Roman"/>
                  </a:rPr>
                  <a:t>. 1), exhibit distortions in the </a:t>
                </a:r>
                <a:endParaRPr lang="en-US" sz="1800" dirty="0" smtClean="0">
                  <a:solidFill>
                    <a:schemeClr val="tx1"/>
                  </a:solidFill>
                  <a:latin typeface="Times New Roman"/>
                  <a:ea typeface="Times New Roman"/>
                </a:endParaRPr>
              </a:p>
              <a:p>
                <a:pPr algn="just">
                  <a:spcAft>
                    <a:spcPts val="0"/>
                  </a:spcAft>
                </a:pPr>
                <a:r>
                  <a:rPr lang="en-US" sz="1800" dirty="0" smtClean="0">
                    <a:solidFill>
                      <a:schemeClr val="tx1"/>
                    </a:solidFill>
                    <a:latin typeface="Times New Roman"/>
                    <a:ea typeface="Times New Roman"/>
                  </a:rPr>
                  <a:t>temperature </a:t>
                </a:r>
                <a:r>
                  <a:rPr lang="en-US" sz="1800" dirty="0">
                    <a:solidFill>
                      <a:schemeClr val="tx1"/>
                    </a:solidFill>
                    <a:latin typeface="Times New Roman"/>
                    <a:ea typeface="Times New Roman"/>
                  </a:rPr>
                  <a:t>range 82–90 </a:t>
                </a:r>
                <a:r>
                  <a:rPr lang="en-US" sz="1800" dirty="0" smtClean="0">
                    <a:solidFill>
                      <a:schemeClr val="tx1"/>
                    </a:solidFill>
                    <a:latin typeface="Times New Roman"/>
                    <a:ea typeface="Times New Roman"/>
                  </a:rPr>
                  <a:t>K. This </a:t>
                </a:r>
                <a:r>
                  <a:rPr lang="en-US" sz="1800" dirty="0">
                    <a:solidFill>
                      <a:schemeClr val="tx1"/>
                    </a:solidFill>
                    <a:latin typeface="Times New Roman"/>
                    <a:ea typeface="Times New Roman"/>
                  </a:rPr>
                  <a:t>could lead to the effect of a </a:t>
                </a:r>
                <a:r>
                  <a:rPr lang="en-US" sz="1800" dirty="0" smtClean="0">
                    <a:solidFill>
                      <a:schemeClr val="tx1"/>
                    </a:solidFill>
                    <a:latin typeface="Times New Roman"/>
                    <a:ea typeface="Times New Roman"/>
                  </a:rPr>
                  <a:t>catastrophe</a:t>
                </a:r>
              </a:p>
              <a:p>
                <a:pPr algn="just">
                  <a:spcAft>
                    <a:spcPts val="0"/>
                  </a:spcAft>
                </a:pPr>
                <a:r>
                  <a:rPr lang="en-US" sz="1800" dirty="0" smtClean="0">
                    <a:solidFill>
                      <a:schemeClr val="tx1"/>
                    </a:solidFill>
                    <a:latin typeface="Times New Roman"/>
                    <a:ea typeface="Times New Roman"/>
                  </a:rPr>
                  <a:t> </a:t>
                </a:r>
                <a:r>
                  <a:rPr lang="en-US" sz="1800" dirty="0">
                    <a:solidFill>
                      <a:schemeClr val="tx1"/>
                    </a:solidFill>
                    <a:latin typeface="Times New Roman"/>
                    <a:ea typeface="Times New Roman"/>
                  </a:rPr>
                  <a:t>in the </a:t>
                </a:r>
                <a:r>
                  <a:rPr lang="en-US" sz="1800" dirty="0" smtClean="0">
                    <a:solidFill>
                      <a:schemeClr val="tx1"/>
                    </a:solidFill>
                    <a:latin typeface="Times New Roman"/>
                    <a:ea typeface="Times New Roman"/>
                  </a:rPr>
                  <a:t>case when </a:t>
                </a:r>
                <a:r>
                  <a:rPr lang="en-US" sz="1800" dirty="0">
                    <a:solidFill>
                      <a:schemeClr val="tx1"/>
                    </a:solidFill>
                    <a:latin typeface="Times New Roman"/>
                    <a:ea typeface="Times New Roman"/>
                  </a:rPr>
                  <a:t>the film temperature T is a state parameter and the</a:t>
                </a:r>
              </a:p>
              <a:p>
                <a:pPr algn="just">
                  <a:spcAft>
                    <a:spcPts val="0"/>
                  </a:spcAft>
                </a:pPr>
                <a:r>
                  <a:rPr lang="en-US" sz="1800" dirty="0">
                    <a:solidFill>
                      <a:schemeClr val="tx1"/>
                    </a:solidFill>
                    <a:latin typeface="Times New Roman"/>
                    <a:ea typeface="Times New Roman"/>
                  </a:rPr>
                  <a:t>insertion loss IL is a control parameter. But we do not </a:t>
                </a:r>
                <a:r>
                  <a:rPr lang="en-US" sz="1800" dirty="0" smtClean="0">
                    <a:solidFill>
                      <a:schemeClr val="tx1"/>
                    </a:solidFill>
                    <a:latin typeface="Times New Roman"/>
                    <a:ea typeface="Times New Roman"/>
                  </a:rPr>
                  <a:t>yet see </a:t>
                </a:r>
                <a:r>
                  <a:rPr lang="en-US" sz="1800" dirty="0">
                    <a:solidFill>
                      <a:schemeClr val="tx1"/>
                    </a:solidFill>
                    <a:latin typeface="Times New Roman"/>
                    <a:ea typeface="Times New Roman"/>
                  </a:rPr>
                  <a:t>the </a:t>
                </a:r>
                <a:endParaRPr lang="en-US" sz="1800" dirty="0" smtClean="0">
                  <a:solidFill>
                    <a:schemeClr val="tx1"/>
                  </a:solidFill>
                  <a:latin typeface="Times New Roman"/>
                  <a:ea typeface="Times New Roman"/>
                </a:endParaRPr>
              </a:p>
              <a:p>
                <a:pPr algn="just">
                  <a:spcAft>
                    <a:spcPts val="0"/>
                  </a:spcAft>
                </a:pPr>
                <a:r>
                  <a:rPr lang="en-US" sz="1800" dirty="0" smtClean="0">
                    <a:solidFill>
                      <a:schemeClr val="tx1"/>
                    </a:solidFill>
                    <a:latin typeface="Times New Roman"/>
                    <a:ea typeface="Times New Roman"/>
                  </a:rPr>
                  <a:t>possibilities </a:t>
                </a:r>
                <a:r>
                  <a:rPr lang="en-US" sz="1800" dirty="0">
                    <a:solidFill>
                      <a:schemeClr val="tx1"/>
                    </a:solidFill>
                    <a:latin typeface="Times New Roman"/>
                    <a:ea typeface="Times New Roman"/>
                  </a:rPr>
                  <a:t>for the physical realization of this effect.</a:t>
                </a:r>
              </a:p>
              <a:p>
                <a:pPr algn="just">
                  <a:spcAft>
                    <a:spcPts val="0"/>
                  </a:spcAft>
                </a:pPr>
                <a:r>
                  <a:rPr lang="en-US" sz="1800" dirty="0">
                    <a:solidFill>
                      <a:schemeClr val="tx1"/>
                    </a:solidFill>
                    <a:latin typeface="Times New Roman"/>
                    <a:ea typeface="Times New Roman"/>
                  </a:rPr>
                  <a:t>Instead, the effect of the direct current component </a:t>
                </a:r>
                <a:r>
                  <a:rPr lang="en-US" sz="1800" dirty="0" smtClean="0">
                    <a:solidFill>
                      <a:schemeClr val="tx1"/>
                    </a:solidFill>
                    <a:latin typeface="Times New Roman"/>
                    <a:ea typeface="Times New Roman"/>
                  </a:rPr>
                  <a:t>on the </a:t>
                </a:r>
                <a:r>
                  <a:rPr lang="en-US" sz="1800" dirty="0">
                    <a:solidFill>
                      <a:schemeClr val="tx1"/>
                    </a:solidFill>
                    <a:latin typeface="Times New Roman"/>
                    <a:ea typeface="Times New Roman"/>
                  </a:rPr>
                  <a:t>nature of </a:t>
                </a:r>
                <a:r>
                  <a:rPr lang="en-US" sz="1800" dirty="0" smtClean="0">
                    <a:solidFill>
                      <a:schemeClr val="tx1"/>
                    </a:solidFill>
                    <a:latin typeface="Times New Roman"/>
                    <a:ea typeface="Times New Roman"/>
                  </a:rPr>
                  <a:t>the</a:t>
                </a:r>
              </a:p>
              <a:p>
                <a:pPr algn="just">
                  <a:spcAft>
                    <a:spcPts val="0"/>
                  </a:spcAft>
                </a:pPr>
                <a:r>
                  <a:rPr lang="en-US" sz="1800" dirty="0" smtClean="0">
                    <a:solidFill>
                      <a:schemeClr val="tx1"/>
                    </a:solidFill>
                    <a:latin typeface="Times New Roman"/>
                    <a:ea typeface="Times New Roman"/>
                  </a:rPr>
                  <a:t>dependence </a:t>
                </a:r>
                <a:r>
                  <a:rPr lang="en-US" sz="1800" dirty="0">
                    <a:solidFill>
                      <a:schemeClr val="tx1"/>
                    </a:solidFill>
                    <a:latin typeface="Times New Roman"/>
                    <a:ea typeface="Times New Roman"/>
                  </a:rPr>
                  <a:t>IL T( ) was investigated </a:t>
                </a:r>
                <a:r>
                  <a:rPr lang="en-US" sz="1800" dirty="0" smtClean="0">
                    <a:solidFill>
                      <a:schemeClr val="tx1"/>
                    </a:solidFill>
                    <a:latin typeface="Times New Roman"/>
                    <a:ea typeface="Times New Roman"/>
                  </a:rPr>
                  <a:t>in experiments</a:t>
                </a:r>
                <a:r>
                  <a:rPr lang="en-US" sz="1800" dirty="0">
                    <a:solidFill>
                      <a:schemeClr val="tx1"/>
                    </a:solidFill>
                    <a:latin typeface="Times New Roman"/>
                    <a:ea typeface="Times New Roman"/>
                  </a:rPr>
                  <a:t>. The abrupt </a:t>
                </a:r>
                <a:r>
                  <a:rPr lang="en-US" sz="1800" dirty="0" smtClean="0">
                    <a:solidFill>
                      <a:schemeClr val="tx1"/>
                    </a:solidFill>
                    <a:latin typeface="Times New Roman"/>
                    <a:ea typeface="Times New Roman"/>
                  </a:rPr>
                  <a:t>change</a:t>
                </a:r>
              </a:p>
              <a:p>
                <a:pPr algn="just">
                  <a:spcAft>
                    <a:spcPts val="0"/>
                  </a:spcAft>
                </a:pPr>
                <a:r>
                  <a:rPr lang="en-US" sz="1800" dirty="0" smtClean="0">
                    <a:solidFill>
                      <a:schemeClr val="tx1"/>
                    </a:solidFill>
                    <a:latin typeface="Times New Roman"/>
                    <a:ea typeface="Times New Roman"/>
                  </a:rPr>
                  <a:t>in </a:t>
                </a:r>
                <a:r>
                  <a:rPr lang="en-US" sz="1800" dirty="0">
                    <a:solidFill>
                      <a:schemeClr val="tx1"/>
                    </a:solidFill>
                    <a:latin typeface="Times New Roman"/>
                    <a:ea typeface="Times New Roman"/>
                  </a:rPr>
                  <a:t>IL at some (</a:t>
                </a:r>
                <a:r>
                  <a:rPr lang="en-US" sz="1800" dirty="0" smtClean="0">
                    <a:solidFill>
                      <a:schemeClr val="tx1"/>
                    </a:solidFill>
                    <a:latin typeface="Times New Roman"/>
                    <a:ea typeface="Times New Roman"/>
                  </a:rPr>
                  <a:t>critical) values </a:t>
                </a:r>
                <a:r>
                  <a:rPr lang="en-US" sz="1800" dirty="0">
                    <a:solidFill>
                      <a:schemeClr val="tx1"/>
                    </a:solidFill>
                    <a:latin typeface="Times New Roman"/>
                    <a:ea typeface="Times New Roman"/>
                  </a:rPr>
                  <a:t>of T or dc I suggests that the shape of </a:t>
                </a:r>
                <a:r>
                  <a:rPr lang="en-US" sz="1800" dirty="0" smtClean="0">
                    <a:solidFill>
                      <a:schemeClr val="tx1"/>
                    </a:solidFill>
                    <a:latin typeface="Times New Roman"/>
                    <a:ea typeface="Times New Roman"/>
                  </a:rPr>
                  <a:t>the</a:t>
                </a:r>
              </a:p>
              <a:p>
                <a:pPr algn="just">
                  <a:spcAft>
                    <a:spcPts val="0"/>
                  </a:spcAft>
                </a:pPr>
                <a:r>
                  <a:rPr lang="en-US" sz="1800" dirty="0" smtClean="0">
                    <a:solidFill>
                      <a:schemeClr val="tx1"/>
                    </a:solidFill>
                    <a:latin typeface="Times New Roman"/>
                    <a:ea typeface="Times New Roman"/>
                  </a:rPr>
                  <a:t>IL (</a:t>
                </a:r>
                <a:r>
                  <a:rPr lang="en-US" sz="1800" dirty="0">
                    <a:solidFill>
                      <a:schemeClr val="tx1"/>
                    </a:solidFill>
                    <a:latin typeface="Times New Roman"/>
                    <a:ea typeface="Times New Roman"/>
                  </a:rPr>
                  <a:t>T</a:t>
                </a:r>
                <a:r>
                  <a:rPr lang="en-US" sz="1800" dirty="0" smtClean="0">
                    <a:solidFill>
                      <a:schemeClr val="tx1"/>
                    </a:solidFill>
                    <a:latin typeface="Times New Roman"/>
                    <a:ea typeface="Times New Roman"/>
                  </a:rPr>
                  <a:t> ) dependence </a:t>
                </a:r>
                <a:r>
                  <a:rPr lang="en-US" sz="1800" dirty="0">
                    <a:solidFill>
                      <a:schemeClr val="tx1"/>
                    </a:solidFill>
                    <a:latin typeface="Times New Roman"/>
                    <a:ea typeface="Times New Roman"/>
                  </a:rPr>
                  <a:t>is distorted, as shown in Fig. 2.</a:t>
                </a:r>
                <a:endParaRPr lang="en-US" sz="1800" dirty="0" smtClean="0">
                  <a:solidFill>
                    <a:schemeClr val="tx1"/>
                  </a:solidFill>
                  <a:effectLst/>
                  <a:latin typeface="Times New Roman"/>
                  <a:ea typeface="Times New Roman"/>
                </a:endParaRPr>
              </a:p>
              <a:p>
                <a:pPr algn="just">
                  <a:spcAft>
                    <a:spcPts val="0"/>
                  </a:spcAft>
                </a:pPr>
                <a:endParaRPr lang="en-US" sz="1800" dirty="0">
                  <a:solidFill>
                    <a:schemeClr val="tx1"/>
                  </a:solidFill>
                  <a:latin typeface="Times New Roman"/>
                  <a:ea typeface="Times New Roman"/>
                </a:endParaRPr>
              </a:p>
              <a:p>
                <a:pPr algn="just">
                  <a:spcBef>
                    <a:spcPts val="0"/>
                  </a:spcBef>
                  <a:spcAft>
                    <a:spcPts val="600"/>
                  </a:spcAft>
                </a:pPr>
                <a:r>
                  <a:rPr lang="en-US" sz="1800" dirty="0" smtClean="0">
                    <a:solidFill>
                      <a:schemeClr val="tx1"/>
                    </a:solidFill>
                    <a:effectLst/>
                    <a:latin typeface="Times New Roman"/>
                    <a:ea typeface="Times New Roman"/>
                  </a:rPr>
                  <a:t>It </a:t>
                </a:r>
                <a:r>
                  <a:rPr lang="en-US" sz="1800" dirty="0">
                    <a:solidFill>
                      <a:schemeClr val="tx1"/>
                    </a:solidFill>
                    <a:effectLst/>
                    <a:latin typeface="Times New Roman"/>
                    <a:ea typeface="Times New Roman"/>
                  </a:rPr>
                  <a:t>was shown that taking into account the fourth-degree term in the expansion of the dependence of the HTS properties on current and changing the sign of the quadratic term allows us to qualitatively explain the experimentally observed effects.</a:t>
                </a:r>
                <a:endParaRPr lang="uk-UA" sz="1800" dirty="0">
                  <a:solidFill>
                    <a:schemeClr val="tx1"/>
                  </a:solidFill>
                  <a:effectLst/>
                  <a:latin typeface="Times New Roman"/>
                  <a:ea typeface="Times New Roman"/>
                </a:endParaRPr>
              </a:p>
              <a:p>
                <a:pPr>
                  <a:spcBef>
                    <a:spcPts val="600"/>
                  </a:spcBef>
                </a:pPr>
                <a14:m>
                  <m:oMathPara xmlns:m="http://schemas.openxmlformats.org/officeDocument/2006/math">
                    <m:oMathParaPr>
                      <m:jc m:val="centerGroup"/>
                    </m:oMathParaPr>
                    <m:oMath xmlns:m="http://schemas.openxmlformats.org/officeDocument/2006/math">
                      <m:sSub>
                        <m:sSubPr>
                          <m:ctrlPr>
                            <a:rPr lang="uk-UA" sz="1800" i="1">
                              <a:solidFill>
                                <a:schemeClr val="tx1"/>
                              </a:solidFill>
                              <a:effectLst/>
                              <a:latin typeface="Cambria Math"/>
                              <a:ea typeface="Times New Roman"/>
                            </a:rPr>
                          </m:ctrlPr>
                        </m:sSubPr>
                        <m:e>
                          <m:r>
                            <a:rPr lang="en-US" sz="1800" i="1">
                              <a:solidFill>
                                <a:schemeClr val="tx1"/>
                              </a:solidFill>
                              <a:effectLst/>
                              <a:latin typeface="Cambria Math"/>
                              <a:ea typeface="Times New Roman"/>
                            </a:rPr>
                            <m:t>𝑅</m:t>
                          </m:r>
                        </m:e>
                        <m:sub>
                          <m:r>
                            <a:rPr lang="en-US" sz="1800" i="1">
                              <a:solidFill>
                                <a:schemeClr val="tx1"/>
                              </a:solidFill>
                              <a:effectLst/>
                              <a:latin typeface="Cambria Math"/>
                              <a:ea typeface="Times New Roman"/>
                            </a:rPr>
                            <m:t>1</m:t>
                          </m:r>
                        </m:sub>
                      </m:sSub>
                      <m:r>
                        <a:rPr lang="en-US" sz="1800" i="1">
                          <a:solidFill>
                            <a:schemeClr val="tx1"/>
                          </a:solidFill>
                          <a:effectLst/>
                          <a:latin typeface="Cambria Math"/>
                          <a:ea typeface="Times New Roman"/>
                        </a:rPr>
                        <m:t>(</m:t>
                      </m:r>
                      <m:r>
                        <a:rPr lang="en-US" sz="1800" i="1">
                          <a:solidFill>
                            <a:schemeClr val="tx1"/>
                          </a:solidFill>
                          <a:effectLst/>
                          <a:latin typeface="Cambria Math"/>
                          <a:ea typeface="Times New Roman"/>
                        </a:rPr>
                        <m:t>𝑡</m:t>
                      </m:r>
                      <m:r>
                        <a:rPr lang="en-US" sz="1800" i="1">
                          <a:solidFill>
                            <a:schemeClr val="tx1"/>
                          </a:solidFill>
                          <a:effectLst/>
                          <a:latin typeface="Cambria Math"/>
                          <a:ea typeface="Times New Roman"/>
                        </a:rPr>
                        <m:t>)≈</m:t>
                      </m:r>
                      <m:sSub>
                        <m:sSubPr>
                          <m:ctrlPr>
                            <a:rPr lang="uk-UA" sz="1800" i="1">
                              <a:solidFill>
                                <a:schemeClr val="tx1"/>
                              </a:solidFill>
                              <a:effectLst/>
                              <a:latin typeface="Cambria Math"/>
                              <a:ea typeface="Times New Roman"/>
                            </a:rPr>
                          </m:ctrlPr>
                        </m:sSubPr>
                        <m:e>
                          <m:r>
                            <a:rPr lang="en-US" sz="1800" i="1">
                              <a:solidFill>
                                <a:schemeClr val="tx1"/>
                              </a:solidFill>
                              <a:effectLst/>
                              <a:latin typeface="Cambria Math"/>
                              <a:ea typeface="Times New Roman"/>
                            </a:rPr>
                            <m:t>𝑅</m:t>
                          </m:r>
                        </m:e>
                        <m:sub>
                          <m:r>
                            <a:rPr lang="en-US" sz="1800" i="1">
                              <a:solidFill>
                                <a:schemeClr val="tx1"/>
                              </a:solidFill>
                              <a:effectLst/>
                              <a:latin typeface="Cambria Math"/>
                              <a:ea typeface="Times New Roman"/>
                            </a:rPr>
                            <m:t>11</m:t>
                          </m:r>
                        </m:sub>
                      </m:sSub>
                      <m:d>
                        <m:dPr>
                          <m:begChr m:val="["/>
                          <m:endChr m:val="]"/>
                          <m:ctrlPr>
                            <a:rPr lang="uk-UA" sz="1800" i="1">
                              <a:solidFill>
                                <a:schemeClr val="tx1"/>
                              </a:solidFill>
                              <a:effectLst/>
                              <a:latin typeface="Cambria Math"/>
                              <a:ea typeface="Times New Roman"/>
                            </a:rPr>
                          </m:ctrlPr>
                        </m:dPr>
                        <m:e>
                          <m:r>
                            <a:rPr lang="en-US" sz="1800" i="1">
                              <a:solidFill>
                                <a:schemeClr val="tx1"/>
                              </a:solidFill>
                              <a:effectLst/>
                              <a:latin typeface="Cambria Math"/>
                              <a:ea typeface="Times New Roman"/>
                            </a:rPr>
                            <m:t>1−</m:t>
                          </m:r>
                          <m:f>
                            <m:fPr>
                              <m:ctrlPr>
                                <a:rPr lang="uk-UA" sz="1800" i="1">
                                  <a:solidFill>
                                    <a:schemeClr val="tx1"/>
                                  </a:solidFill>
                                  <a:effectLst/>
                                  <a:latin typeface="Cambria Math"/>
                                  <a:ea typeface="Times New Roman"/>
                                </a:rPr>
                              </m:ctrlPr>
                            </m:fPr>
                            <m:num>
                              <m:sSup>
                                <m:sSupPr>
                                  <m:ctrlPr>
                                    <a:rPr lang="uk-UA" sz="1800" i="1">
                                      <a:solidFill>
                                        <a:schemeClr val="tx1"/>
                                      </a:solidFill>
                                      <a:effectLst/>
                                      <a:latin typeface="Cambria Math"/>
                                      <a:ea typeface="Times New Roman"/>
                                    </a:rPr>
                                  </m:ctrlPr>
                                </m:sSupPr>
                                <m:e>
                                  <m:r>
                                    <a:rPr lang="en-US" sz="1800" i="1">
                                      <a:solidFill>
                                        <a:schemeClr val="tx1"/>
                                      </a:solidFill>
                                      <a:effectLst/>
                                      <a:latin typeface="Cambria Math"/>
                                      <a:ea typeface="Times New Roman"/>
                                    </a:rPr>
                                    <m:t>𝐼</m:t>
                                  </m:r>
                                  <m:d>
                                    <m:dPr>
                                      <m:ctrlPr>
                                        <a:rPr lang="uk-UA" sz="1800" i="1">
                                          <a:solidFill>
                                            <a:schemeClr val="tx1"/>
                                          </a:solidFill>
                                          <a:effectLst/>
                                          <a:latin typeface="Cambria Math"/>
                                          <a:ea typeface="Times New Roman"/>
                                        </a:rPr>
                                      </m:ctrlPr>
                                    </m:dPr>
                                    <m:e>
                                      <m:r>
                                        <a:rPr lang="en-US" sz="1800" i="1">
                                          <a:solidFill>
                                            <a:schemeClr val="tx1"/>
                                          </a:solidFill>
                                          <a:effectLst/>
                                          <a:latin typeface="Cambria Math"/>
                                          <a:ea typeface="Times New Roman"/>
                                        </a:rPr>
                                        <m:t>𝑡</m:t>
                                      </m:r>
                                    </m:e>
                                  </m:d>
                                </m:e>
                                <m:sup>
                                  <m:r>
                                    <a:rPr lang="en-US" sz="1800" i="1">
                                      <a:solidFill>
                                        <a:schemeClr val="tx1"/>
                                      </a:solidFill>
                                      <a:effectLst/>
                                      <a:latin typeface="Cambria Math"/>
                                      <a:ea typeface="Times New Roman"/>
                                    </a:rPr>
                                    <m:t>2</m:t>
                                  </m:r>
                                </m:sup>
                              </m:sSup>
                            </m:num>
                            <m:den>
                              <m:sSubSup>
                                <m:sSubSupPr>
                                  <m:ctrlPr>
                                    <a:rPr lang="uk-UA" sz="1800" i="1">
                                      <a:solidFill>
                                        <a:schemeClr val="tx1"/>
                                      </a:solidFill>
                                      <a:effectLst/>
                                      <a:latin typeface="Cambria Math"/>
                                      <a:ea typeface="Times New Roman"/>
                                    </a:rPr>
                                  </m:ctrlPr>
                                </m:sSubSupPr>
                                <m:e>
                                  <m:r>
                                    <a:rPr lang="en-US" sz="1800" i="1">
                                      <a:solidFill>
                                        <a:schemeClr val="tx1"/>
                                      </a:solidFill>
                                      <a:effectLst/>
                                      <a:latin typeface="Cambria Math"/>
                                      <a:ea typeface="Times New Roman"/>
                                    </a:rPr>
                                    <m:t>𝐼</m:t>
                                  </m:r>
                                </m:e>
                                <m:sub>
                                  <m:r>
                                    <a:rPr lang="en-US" sz="1800" i="1">
                                      <a:solidFill>
                                        <a:schemeClr val="tx1"/>
                                      </a:solidFill>
                                      <a:effectLst/>
                                      <a:latin typeface="Cambria Math"/>
                                      <a:ea typeface="Times New Roman"/>
                                    </a:rPr>
                                    <m:t>0</m:t>
                                  </m:r>
                                  <m:r>
                                    <a:rPr lang="en-US" sz="1800" i="1">
                                      <a:solidFill>
                                        <a:schemeClr val="tx1"/>
                                      </a:solidFill>
                                      <a:effectLst/>
                                      <a:latin typeface="Cambria Math"/>
                                      <a:ea typeface="Times New Roman"/>
                                    </a:rPr>
                                    <m:t>𝑅</m:t>
                                  </m:r>
                                </m:sub>
                                <m:sup>
                                  <m:r>
                                    <a:rPr lang="en-US" sz="1800" i="1">
                                      <a:solidFill>
                                        <a:schemeClr val="tx1"/>
                                      </a:solidFill>
                                      <a:effectLst/>
                                      <a:latin typeface="Cambria Math"/>
                                      <a:ea typeface="Times New Roman"/>
                                    </a:rPr>
                                    <m:t>2</m:t>
                                  </m:r>
                                </m:sup>
                              </m:sSubSup>
                            </m:den>
                          </m:f>
                          <m:r>
                            <a:rPr lang="en-US" sz="1800" i="1">
                              <a:solidFill>
                                <a:schemeClr val="tx1"/>
                              </a:solidFill>
                              <a:effectLst/>
                              <a:latin typeface="Cambria Math"/>
                              <a:ea typeface="Times New Roman"/>
                            </a:rPr>
                            <m:t>+</m:t>
                          </m:r>
                          <m:f>
                            <m:fPr>
                              <m:ctrlPr>
                                <a:rPr lang="uk-UA" sz="1800" i="1">
                                  <a:solidFill>
                                    <a:schemeClr val="tx1"/>
                                  </a:solidFill>
                                  <a:effectLst/>
                                  <a:latin typeface="Cambria Math"/>
                                  <a:ea typeface="Times New Roman"/>
                                </a:rPr>
                              </m:ctrlPr>
                            </m:fPr>
                            <m:num>
                              <m:sSup>
                                <m:sSupPr>
                                  <m:ctrlPr>
                                    <a:rPr lang="uk-UA" sz="1800" i="1">
                                      <a:solidFill>
                                        <a:schemeClr val="tx1"/>
                                      </a:solidFill>
                                      <a:effectLst/>
                                      <a:latin typeface="Cambria Math"/>
                                      <a:ea typeface="Times New Roman"/>
                                    </a:rPr>
                                  </m:ctrlPr>
                                </m:sSupPr>
                                <m:e>
                                  <m:r>
                                    <a:rPr lang="en-US" sz="1800" i="1">
                                      <a:solidFill>
                                        <a:schemeClr val="tx1"/>
                                      </a:solidFill>
                                      <a:effectLst/>
                                      <a:latin typeface="Cambria Math"/>
                                      <a:ea typeface="Times New Roman"/>
                                    </a:rPr>
                                    <m:t>𝐼</m:t>
                                  </m:r>
                                  <m:d>
                                    <m:dPr>
                                      <m:ctrlPr>
                                        <a:rPr lang="uk-UA" sz="1800" i="1">
                                          <a:solidFill>
                                            <a:schemeClr val="tx1"/>
                                          </a:solidFill>
                                          <a:effectLst/>
                                          <a:latin typeface="Cambria Math"/>
                                          <a:ea typeface="Times New Roman"/>
                                        </a:rPr>
                                      </m:ctrlPr>
                                    </m:dPr>
                                    <m:e>
                                      <m:r>
                                        <a:rPr lang="en-US" sz="1800" i="1">
                                          <a:solidFill>
                                            <a:schemeClr val="tx1"/>
                                          </a:solidFill>
                                          <a:effectLst/>
                                          <a:latin typeface="Cambria Math"/>
                                          <a:ea typeface="Times New Roman"/>
                                        </a:rPr>
                                        <m:t>𝑡</m:t>
                                      </m:r>
                                    </m:e>
                                  </m:d>
                                </m:e>
                                <m:sup>
                                  <m:r>
                                    <a:rPr lang="en-US" sz="1800" i="1">
                                      <a:solidFill>
                                        <a:schemeClr val="tx1"/>
                                      </a:solidFill>
                                      <a:effectLst/>
                                      <a:latin typeface="Cambria Math"/>
                                      <a:ea typeface="Times New Roman"/>
                                    </a:rPr>
                                    <m:t>4</m:t>
                                  </m:r>
                                </m:sup>
                              </m:sSup>
                            </m:num>
                            <m:den>
                              <m:sSubSup>
                                <m:sSubSupPr>
                                  <m:ctrlPr>
                                    <a:rPr lang="uk-UA" sz="1800" i="1">
                                      <a:solidFill>
                                        <a:schemeClr val="tx1"/>
                                      </a:solidFill>
                                      <a:effectLst/>
                                      <a:latin typeface="Cambria Math"/>
                                      <a:ea typeface="Times New Roman"/>
                                    </a:rPr>
                                  </m:ctrlPr>
                                </m:sSubSupPr>
                                <m:e>
                                  <m:r>
                                    <a:rPr lang="en-US" sz="1800" i="1">
                                      <a:solidFill>
                                        <a:schemeClr val="tx1"/>
                                      </a:solidFill>
                                      <a:effectLst/>
                                      <a:latin typeface="Cambria Math"/>
                                      <a:ea typeface="Times New Roman"/>
                                    </a:rPr>
                                    <m:t>𝐼</m:t>
                                  </m:r>
                                </m:e>
                                <m:sub>
                                  <m:r>
                                    <a:rPr lang="en-US" sz="1800" i="1">
                                      <a:solidFill>
                                        <a:schemeClr val="tx1"/>
                                      </a:solidFill>
                                      <a:effectLst/>
                                      <a:latin typeface="Cambria Math"/>
                                      <a:ea typeface="Times New Roman"/>
                                    </a:rPr>
                                    <m:t>0</m:t>
                                  </m:r>
                                  <m:r>
                                    <a:rPr lang="en-US" sz="1800" i="1">
                                      <a:solidFill>
                                        <a:schemeClr val="tx1"/>
                                      </a:solidFill>
                                      <a:effectLst/>
                                      <a:latin typeface="Cambria Math"/>
                                      <a:ea typeface="Times New Roman"/>
                                    </a:rPr>
                                    <m:t>𝑅</m:t>
                                  </m:r>
                                </m:sub>
                                <m:sup>
                                  <m:r>
                                    <a:rPr lang="en-US" sz="1800" i="1">
                                      <a:solidFill>
                                        <a:schemeClr val="tx1"/>
                                      </a:solidFill>
                                      <a:effectLst/>
                                      <a:latin typeface="Cambria Math"/>
                                      <a:ea typeface="Times New Roman"/>
                                    </a:rPr>
                                    <m:t>4</m:t>
                                  </m:r>
                                </m:sup>
                              </m:sSubSup>
                            </m:den>
                          </m:f>
                        </m:e>
                      </m:d>
                    </m:oMath>
                  </m:oMathPara>
                </a14:m>
                <a:endParaRPr lang="uk-UA" sz="1800" dirty="0">
                  <a:solidFill>
                    <a:schemeClr val="tx1"/>
                  </a:solidFill>
                  <a:effectLst/>
                  <a:latin typeface="Times New Roman"/>
                  <a:ea typeface="Times New Roman"/>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738387" y="2340472"/>
                <a:ext cx="12673408" cy="12241360"/>
              </a:xfrm>
              <a:blipFill rotWithShape="1">
                <a:blip r:embed="rId3"/>
                <a:stretch>
                  <a:fillRect/>
                </a:stretch>
              </a:blipFill>
              <a:ln w="12700">
                <a:solidFill>
                  <a:schemeClr val="tx1"/>
                </a:solidFill>
              </a:ln>
            </p:spPr>
            <p:txBody>
              <a:bodyPr/>
              <a:lstStyle/>
              <a:p>
                <a:r>
                  <a:rPr lang="uk-UA">
                    <a:noFill/>
                  </a:rPr>
                  <a:t> </a:t>
                </a:r>
              </a:p>
            </p:txBody>
          </p:sp>
        </mc:Fallback>
      </mc:AlternateContent>
      <p:sp>
        <p:nvSpPr>
          <p:cNvPr id="4" name="Прямоугольник 3"/>
          <p:cNvSpPr/>
          <p:nvPr/>
        </p:nvSpPr>
        <p:spPr>
          <a:xfrm>
            <a:off x="7147099" y="1620392"/>
            <a:ext cx="15985777" cy="461665"/>
          </a:xfrm>
          <a:prstGeom prst="rect">
            <a:avLst/>
          </a:prstGeom>
        </p:spPr>
        <p:txBody>
          <a:bodyPr wrap="square">
            <a:spAutoFit/>
          </a:bodyPr>
          <a:lstStyle/>
          <a:p>
            <a:r>
              <a:rPr lang="en-US" sz="2400" b="1" u="sng" dirty="0"/>
              <a:t>S. I. </a:t>
            </a:r>
            <a:r>
              <a:rPr lang="en-US" sz="2400" b="1" u="sng" dirty="0" smtClean="0"/>
              <a:t>Melnyk</a:t>
            </a:r>
            <a:r>
              <a:rPr lang="ru-RU" sz="2400" b="1" baseline="30000" dirty="0" smtClean="0"/>
              <a:t>	</a:t>
            </a:r>
            <a:r>
              <a:rPr lang="en-US" sz="2400" i="1" dirty="0" err="1" smtClean="0"/>
              <a:t>O.Ya</a:t>
            </a:r>
            <a:r>
              <a:rPr lang="en-US" sz="2400" i="1" dirty="0"/>
              <a:t>. </a:t>
            </a:r>
            <a:r>
              <a:rPr lang="en-US" sz="2400" i="1" dirty="0" err="1"/>
              <a:t>Usikov</a:t>
            </a:r>
            <a:r>
              <a:rPr lang="en-US" sz="2400" i="1" dirty="0"/>
              <a:t> Institute for Radiophysics and Electronics NAS of </a:t>
            </a:r>
            <a:r>
              <a:rPr lang="en-US" sz="2400" i="1" dirty="0" smtClean="0"/>
              <a:t>Ukraine</a:t>
            </a:r>
            <a:r>
              <a:rPr lang="ru-RU" sz="2400" i="1" dirty="0" smtClean="0"/>
              <a:t>	</a:t>
            </a:r>
            <a:r>
              <a:rPr lang="en-US" sz="2400" i="1" dirty="0" smtClean="0"/>
              <a:t> </a:t>
            </a:r>
            <a:r>
              <a:rPr lang="en-US" sz="2400" i="1" dirty="0"/>
              <a:t>melnyksergiy72@gmail.com</a:t>
            </a:r>
            <a:endParaRPr lang="uk-UA" sz="2400" i="1" dirty="0"/>
          </a:p>
        </p:txBody>
      </p:sp>
      <p:sp>
        <p:nvSpPr>
          <p:cNvPr id="5" name="Прямоугольник 4"/>
          <p:cNvSpPr/>
          <p:nvPr/>
        </p:nvSpPr>
        <p:spPr>
          <a:xfrm>
            <a:off x="14131875" y="2412480"/>
            <a:ext cx="15138400" cy="3693319"/>
          </a:xfrm>
          <a:prstGeom prst="rect">
            <a:avLst/>
          </a:prstGeom>
          <a:solidFill>
            <a:schemeClr val="accent1">
              <a:lumMod val="20000"/>
              <a:lumOff val="80000"/>
            </a:schemeClr>
          </a:solidFill>
          <a:ln w="12700">
            <a:solidFill>
              <a:schemeClr val="accent1"/>
            </a:solidFill>
          </a:ln>
        </p:spPr>
        <p:txBody>
          <a:bodyPr>
            <a:spAutoFit/>
          </a:bodyPr>
          <a:lstStyle/>
          <a:p>
            <a:pPr lvl="0" algn="just">
              <a:spcBef>
                <a:spcPct val="20000"/>
              </a:spcBef>
            </a:pPr>
            <a:r>
              <a:rPr lang="en-US" sz="1800" dirty="0">
                <a:latin typeface="Times New Roman"/>
                <a:ea typeface="Times New Roman"/>
              </a:rPr>
              <a:t>The description of the vortex dynamics arising in HTS thin-film under the influence of an alternating magnetic field is usually carried out within the framework of the phenomenological model proposed by </a:t>
            </a:r>
            <a:r>
              <a:rPr lang="en-US" sz="1800" dirty="0" smtClean="0">
                <a:latin typeface="Times New Roman"/>
                <a:ea typeface="Times New Roman"/>
              </a:rPr>
              <a:t>Bean</a:t>
            </a:r>
            <a:r>
              <a:rPr lang="uk-UA" sz="1800" dirty="0" smtClean="0">
                <a:latin typeface="Times New Roman"/>
                <a:ea typeface="Times New Roman"/>
              </a:rPr>
              <a:t> </a:t>
            </a:r>
            <a:r>
              <a:rPr lang="en-US" sz="1800" dirty="0" smtClean="0">
                <a:latin typeface="Times New Roman"/>
                <a:ea typeface="Times New Roman"/>
              </a:rPr>
              <a:t>[4]. </a:t>
            </a:r>
            <a:r>
              <a:rPr lang="en-US" sz="1800" dirty="0" smtClean="0">
                <a:solidFill>
                  <a:prstClr val="black"/>
                </a:solidFill>
                <a:latin typeface="Times New Roman"/>
                <a:ea typeface="Times New Roman"/>
              </a:rPr>
              <a:t>In this report, we analyzed the possibility of such a generalization of the Bean model, as well as the possibility of the influence of the vortex structure dynamics on the nature of the nonlinear 𝑅(𝐼) </a:t>
            </a:r>
            <a:r>
              <a:rPr lang="en-US" sz="1800" dirty="0" smtClean="0">
                <a:solidFill>
                  <a:prstClr val="black"/>
                </a:solidFill>
                <a:latin typeface="Times New Roman"/>
                <a:ea typeface="Times New Roman"/>
              </a:rPr>
              <a:t>dependence</a:t>
            </a:r>
            <a:r>
              <a:rPr lang="ru-RU" sz="1800" dirty="0" smtClean="0">
                <a:solidFill>
                  <a:prstClr val="black"/>
                </a:solidFill>
                <a:latin typeface="Times New Roman"/>
                <a:ea typeface="Times New Roman"/>
              </a:rPr>
              <a:t> .</a:t>
            </a:r>
            <a:endParaRPr lang="ru-RU" sz="1800" dirty="0" smtClean="0">
              <a:solidFill>
                <a:prstClr val="black"/>
              </a:solidFill>
              <a:latin typeface="Times New Roman"/>
              <a:ea typeface="Times New Roman"/>
            </a:endParaRPr>
          </a:p>
          <a:p>
            <a:pPr marL="1588" lvl="0" indent="441325" algn="just">
              <a:spcBef>
                <a:spcPct val="20000"/>
              </a:spcBef>
            </a:pPr>
            <a:r>
              <a:rPr lang="en-US" sz="1800" b="1" dirty="0" smtClean="0">
                <a:solidFill>
                  <a:prstClr val="black"/>
                </a:solidFill>
                <a:latin typeface="Times New Roman"/>
                <a:ea typeface="Times New Roman"/>
              </a:rPr>
              <a:t>Generalization </a:t>
            </a:r>
            <a:r>
              <a:rPr lang="en-US" sz="1800" b="1" dirty="0">
                <a:solidFill>
                  <a:prstClr val="black"/>
                </a:solidFill>
                <a:latin typeface="Times New Roman"/>
                <a:ea typeface="Times New Roman"/>
              </a:rPr>
              <a:t>concerns the presence of a direct current along the waveguide.</a:t>
            </a:r>
          </a:p>
          <a:p>
            <a:pPr marL="1588" lvl="0" indent="441325" algn="just">
              <a:spcBef>
                <a:spcPct val="20000"/>
              </a:spcBef>
            </a:pPr>
            <a:r>
              <a:rPr lang="en-US" sz="1800" dirty="0">
                <a:solidFill>
                  <a:prstClr val="black"/>
                </a:solidFill>
                <a:latin typeface="Times New Roman"/>
                <a:ea typeface="Times New Roman"/>
              </a:rPr>
              <a:t>The direct current consists of induction currents caused by the microwave field. </a:t>
            </a:r>
            <a:r>
              <a:rPr lang="en-US" sz="1800" dirty="0" smtClean="0">
                <a:solidFill>
                  <a:prstClr val="black"/>
                </a:solidFill>
                <a:latin typeface="Times New Roman"/>
                <a:ea typeface="Times New Roman"/>
              </a:rPr>
              <a:t>Within </a:t>
            </a:r>
            <a:r>
              <a:rPr lang="en-US" sz="1800" dirty="0">
                <a:solidFill>
                  <a:prstClr val="black"/>
                </a:solidFill>
                <a:latin typeface="Times New Roman"/>
                <a:ea typeface="Times New Roman"/>
              </a:rPr>
              <a:t>the framework of the Bean model, this leads to the fact that the boundaries of the vortex and vortex-free zones oscillate asymmetrically (with a phase shift) </a:t>
            </a:r>
            <a:r>
              <a:rPr lang="en-US" sz="1800" dirty="0" smtClean="0">
                <a:solidFill>
                  <a:prstClr val="black"/>
                </a:solidFill>
                <a:latin typeface="Times New Roman"/>
                <a:ea typeface="Times New Roman"/>
              </a:rPr>
              <a:t>in cycle.</a:t>
            </a:r>
          </a:p>
          <a:p>
            <a:pPr marL="1588" lvl="0" indent="441325" algn="just">
              <a:spcBef>
                <a:spcPct val="20000"/>
              </a:spcBef>
            </a:pPr>
            <a:r>
              <a:rPr lang="en-US" sz="1800" dirty="0">
                <a:solidFill>
                  <a:prstClr val="black"/>
                </a:solidFill>
                <a:latin typeface="Times New Roman"/>
                <a:ea typeface="Times New Roman"/>
              </a:rPr>
              <a:t>The presence of a constant component of the current leads to the appearance of an additional pair of bands with a "frozen" vortex structure, which affects the dynamically changing distribution of currents in the edge regions, but does not participate in the dissipation of microwave energy</a:t>
            </a:r>
            <a:r>
              <a:rPr lang="en-US" sz="1800" dirty="0" smtClean="0">
                <a:solidFill>
                  <a:prstClr val="black"/>
                </a:solidFill>
                <a:latin typeface="Times New Roman"/>
                <a:ea typeface="Times New Roman"/>
              </a:rPr>
              <a:t>.</a:t>
            </a:r>
            <a:endParaRPr lang="ru-RU" sz="1800" dirty="0" smtClean="0">
              <a:solidFill>
                <a:prstClr val="black"/>
              </a:solidFill>
              <a:latin typeface="Times New Roman"/>
              <a:ea typeface="Times New Roman"/>
            </a:endParaRPr>
          </a:p>
          <a:p>
            <a:pPr marL="1588" lvl="0" indent="441325" algn="just">
              <a:spcBef>
                <a:spcPct val="20000"/>
              </a:spcBef>
            </a:pPr>
            <a:r>
              <a:rPr lang="en-US" sz="1800" dirty="0" smtClean="0">
                <a:solidFill>
                  <a:prstClr val="black"/>
                </a:solidFill>
                <a:latin typeface="Times New Roman"/>
                <a:ea typeface="Times New Roman"/>
              </a:rPr>
              <a:t>Analytical </a:t>
            </a:r>
            <a:r>
              <a:rPr lang="en-US" sz="1800" dirty="0">
                <a:solidFill>
                  <a:prstClr val="black"/>
                </a:solidFill>
                <a:latin typeface="Times New Roman"/>
                <a:ea typeface="Times New Roman"/>
              </a:rPr>
              <a:t>and numerical methods for calculating the dynamics of the distribution of the vortex structure and induced currents in this case allow us to determine the absorption coefficient in each of the strip sections by the usual method (as the area of ​​the magnetization hysteresis loop).</a:t>
            </a:r>
          </a:p>
          <a:p>
            <a:pPr marL="1588" lvl="0" indent="441325" algn="just">
              <a:spcBef>
                <a:spcPct val="20000"/>
              </a:spcBef>
            </a:pPr>
            <a:r>
              <a:rPr lang="en-US" sz="1800" dirty="0">
                <a:solidFill>
                  <a:prstClr val="black"/>
                </a:solidFill>
                <a:latin typeface="Times New Roman"/>
                <a:ea typeface="Times New Roman"/>
              </a:rPr>
              <a:t>Preliminary calculation results show that, with some coincidence of parameters, the nature of the effective nonlinearity in the phenomenological record of the dependence of resistance on current has the character of a "fold</a:t>
            </a:r>
            <a:r>
              <a:rPr lang="en-US" sz="1800" dirty="0" smtClean="0">
                <a:solidFill>
                  <a:prstClr val="black"/>
                </a:solidFill>
                <a:latin typeface="Times New Roman"/>
                <a:ea typeface="Times New Roman"/>
              </a:rPr>
              <a:t>".</a:t>
            </a:r>
            <a:endParaRPr lang="en-US" sz="1800" dirty="0">
              <a:solidFill>
                <a:prstClr val="black"/>
              </a:solidFill>
              <a:latin typeface="Times New Roman"/>
              <a:ea typeface="Times New Roman"/>
            </a:endParaRPr>
          </a:p>
        </p:txBody>
      </p:sp>
      <p:sp>
        <p:nvSpPr>
          <p:cNvPr id="7" name="Прямоугольник 6"/>
          <p:cNvSpPr/>
          <p:nvPr/>
        </p:nvSpPr>
        <p:spPr>
          <a:xfrm>
            <a:off x="13823630" y="17861882"/>
            <a:ext cx="15754890" cy="3083921"/>
          </a:xfrm>
          <a:prstGeom prst="rect">
            <a:avLst/>
          </a:prstGeom>
          <a:solidFill>
            <a:schemeClr val="accent1">
              <a:lumMod val="20000"/>
              <a:lumOff val="80000"/>
            </a:schemeClr>
          </a:solidFill>
          <a:ln w="12700">
            <a:solidFill>
              <a:schemeClr val="tx1"/>
            </a:solidFill>
          </a:ln>
        </p:spPr>
        <p:txBody>
          <a:bodyPr wrap="square">
            <a:spAutoFit/>
          </a:bodyPr>
          <a:lstStyle/>
          <a:p>
            <a:pPr lvl="0" algn="just">
              <a:spcBef>
                <a:spcPct val="20000"/>
              </a:spcBef>
            </a:pPr>
            <a:r>
              <a:rPr lang="en-US" sz="1800" dirty="0">
                <a:solidFill>
                  <a:prstClr val="black"/>
                </a:solidFill>
                <a:latin typeface="Times New Roman"/>
                <a:ea typeface="Times New Roman"/>
              </a:rPr>
              <a:t>The work was performed within the framework of Agreement No 4.5/25-</a:t>
            </a:r>
            <a:r>
              <a:rPr lang="en-US" sz="1800" dirty="0">
                <a:solidFill>
                  <a:prstClr val="black"/>
                </a:solidFill>
                <a:latin typeface="Times New Roman"/>
                <a:ea typeface="Times New Roman"/>
                <a:sym typeface="Symbol"/>
              </a:rPr>
              <a:t></a:t>
            </a:r>
            <a:r>
              <a:rPr lang="en-US" sz="1800" dirty="0">
                <a:solidFill>
                  <a:prstClr val="black"/>
                </a:solidFill>
                <a:latin typeface="Times New Roman"/>
                <a:ea typeface="Times New Roman"/>
              </a:rPr>
              <a:t> on Jan. 1, 2025 between National Academy of Sciences (NAS) of Ukraine and O. </a:t>
            </a:r>
            <a:r>
              <a:rPr lang="en-US" sz="1800" dirty="0" err="1">
                <a:solidFill>
                  <a:prstClr val="black"/>
                </a:solidFill>
                <a:latin typeface="Times New Roman"/>
                <a:ea typeface="Times New Roman"/>
              </a:rPr>
              <a:t>Ya</a:t>
            </a:r>
            <a:r>
              <a:rPr lang="en-US" sz="1800" dirty="0">
                <a:solidFill>
                  <a:prstClr val="black"/>
                </a:solidFill>
                <a:latin typeface="Times New Roman"/>
                <a:ea typeface="Times New Roman"/>
              </a:rPr>
              <a:t>. </a:t>
            </a:r>
            <a:r>
              <a:rPr lang="en-US" sz="1800" dirty="0" err="1">
                <a:solidFill>
                  <a:prstClr val="black"/>
                </a:solidFill>
                <a:latin typeface="Times New Roman"/>
                <a:ea typeface="Times New Roman"/>
              </a:rPr>
              <a:t>Usikov</a:t>
            </a:r>
            <a:r>
              <a:rPr lang="en-US" sz="1800" dirty="0">
                <a:solidFill>
                  <a:prstClr val="black"/>
                </a:solidFill>
                <a:latin typeface="Times New Roman"/>
                <a:ea typeface="Times New Roman"/>
              </a:rPr>
              <a:t> IRE of NAS of Ukraine. </a:t>
            </a:r>
            <a:endParaRPr lang="uk-UA" sz="1800" dirty="0">
              <a:solidFill>
                <a:prstClr val="black"/>
              </a:solidFill>
              <a:latin typeface="Times New Roman"/>
              <a:ea typeface="Times New Roman"/>
            </a:endParaRPr>
          </a:p>
          <a:p>
            <a:pPr lvl="0" algn="just">
              <a:spcBef>
                <a:spcPct val="20000"/>
              </a:spcBef>
            </a:pPr>
            <a:r>
              <a:rPr lang="en-US" sz="1800" dirty="0" smtClean="0">
                <a:solidFill>
                  <a:prstClr val="black"/>
                </a:solidFill>
                <a:latin typeface="Times New Roman"/>
                <a:ea typeface="Times New Roman"/>
              </a:rPr>
              <a:t>[</a:t>
            </a:r>
            <a:r>
              <a:rPr lang="en-US" sz="1800" dirty="0">
                <a:solidFill>
                  <a:prstClr val="black"/>
                </a:solidFill>
                <a:latin typeface="Times New Roman"/>
                <a:ea typeface="Times New Roman"/>
              </a:rPr>
              <a:t>1] N. </a:t>
            </a:r>
            <a:r>
              <a:rPr lang="en-US" sz="1800" dirty="0" err="1">
                <a:solidFill>
                  <a:prstClr val="black"/>
                </a:solidFill>
                <a:latin typeface="Times New Roman"/>
                <a:ea typeface="Times New Roman"/>
              </a:rPr>
              <a:t>Cherpak</a:t>
            </a:r>
            <a:r>
              <a:rPr lang="en-US" sz="1800" dirty="0">
                <a:solidFill>
                  <a:prstClr val="black"/>
                </a:solidFill>
                <a:latin typeface="Times New Roman"/>
                <a:ea typeface="Times New Roman"/>
              </a:rPr>
              <a:t>, A. </a:t>
            </a:r>
            <a:r>
              <a:rPr lang="en-US" sz="1800" dirty="0" err="1">
                <a:solidFill>
                  <a:prstClr val="black"/>
                </a:solidFill>
                <a:latin typeface="Times New Roman"/>
                <a:ea typeface="Times New Roman"/>
              </a:rPr>
              <a:t>Lavrinovich</a:t>
            </a:r>
            <a:r>
              <a:rPr lang="en-US" sz="1800" dirty="0">
                <a:solidFill>
                  <a:prstClr val="black"/>
                </a:solidFill>
                <a:latin typeface="Times New Roman"/>
                <a:ea typeface="Times New Roman"/>
              </a:rPr>
              <a:t>, A. </a:t>
            </a:r>
            <a:r>
              <a:rPr lang="en-US" sz="1800" dirty="0" err="1">
                <a:solidFill>
                  <a:prstClr val="black"/>
                </a:solidFill>
                <a:latin typeface="Times New Roman"/>
                <a:ea typeface="Times New Roman"/>
              </a:rPr>
              <a:t>Gubin</a:t>
            </a:r>
            <a:r>
              <a:rPr lang="en-US" sz="1800" dirty="0">
                <a:solidFill>
                  <a:prstClr val="black"/>
                </a:solidFill>
                <a:latin typeface="Times New Roman"/>
                <a:ea typeface="Times New Roman"/>
              </a:rPr>
              <a:t>, S. </a:t>
            </a:r>
            <a:r>
              <a:rPr lang="en-US" sz="1800" dirty="0" err="1">
                <a:solidFill>
                  <a:prstClr val="black"/>
                </a:solidFill>
                <a:latin typeface="Times New Roman"/>
                <a:ea typeface="Times New Roman"/>
              </a:rPr>
              <a:t>Vitusevich</a:t>
            </a:r>
            <a:r>
              <a:rPr lang="en-US" sz="1800" dirty="0">
                <a:solidFill>
                  <a:prstClr val="black"/>
                </a:solidFill>
                <a:latin typeface="Times New Roman"/>
                <a:ea typeface="Times New Roman"/>
              </a:rPr>
              <a:t>. Microwave quenching in DC-biased coplanar waveguide based on YBa2Cu3O7−</a:t>
            </a:r>
            <a:r>
              <a:rPr lang="en-US" sz="1800" dirty="0">
                <a:solidFill>
                  <a:prstClr val="black"/>
                </a:solidFill>
                <a:latin typeface="Cambria Math"/>
                <a:ea typeface="Times New Roman"/>
                <a:cs typeface="Cambria Math"/>
              </a:rPr>
              <a:t>𝛿</a:t>
            </a:r>
            <a:r>
              <a:rPr lang="en-US" sz="1800" dirty="0">
                <a:solidFill>
                  <a:prstClr val="black"/>
                </a:solidFill>
                <a:latin typeface="Times New Roman"/>
                <a:ea typeface="Times New Roman"/>
              </a:rPr>
              <a:t> thin film. IEEE Trans. on Appl. </a:t>
            </a:r>
            <a:r>
              <a:rPr lang="en-US" sz="1800" dirty="0" err="1">
                <a:solidFill>
                  <a:prstClr val="black"/>
                </a:solidFill>
                <a:latin typeface="Times New Roman"/>
                <a:ea typeface="Times New Roman"/>
              </a:rPr>
              <a:t>Supercond</a:t>
            </a:r>
            <a:r>
              <a:rPr lang="en-US" sz="1800" dirty="0">
                <a:solidFill>
                  <a:prstClr val="black"/>
                </a:solidFill>
                <a:latin typeface="Times New Roman"/>
                <a:ea typeface="Times New Roman"/>
              </a:rPr>
              <a:t>. 26, 1501204 (2016).</a:t>
            </a:r>
            <a:endParaRPr lang="uk-UA" sz="1800" dirty="0">
              <a:solidFill>
                <a:prstClr val="black"/>
              </a:solidFill>
              <a:latin typeface="Times New Roman"/>
              <a:ea typeface="Times New Roman"/>
            </a:endParaRPr>
          </a:p>
          <a:p>
            <a:pPr lvl="0" algn="just">
              <a:spcBef>
                <a:spcPct val="20000"/>
              </a:spcBef>
            </a:pPr>
            <a:r>
              <a:rPr lang="en-US" sz="1800" dirty="0">
                <a:solidFill>
                  <a:prstClr val="black"/>
                </a:solidFill>
                <a:latin typeface="Times New Roman"/>
                <a:ea typeface="Times New Roman"/>
              </a:rPr>
              <a:t>[2] Melnyk S.I., Melnyk S.S., </a:t>
            </a:r>
            <a:r>
              <a:rPr lang="en-US" sz="1800" dirty="0" err="1">
                <a:solidFill>
                  <a:prstClr val="black"/>
                </a:solidFill>
                <a:latin typeface="Times New Roman"/>
                <a:ea typeface="Times New Roman"/>
              </a:rPr>
              <a:t>Lavrinovich</a:t>
            </a:r>
            <a:r>
              <a:rPr lang="en-US" sz="1800" dirty="0">
                <a:solidFill>
                  <a:prstClr val="black"/>
                </a:solidFill>
                <a:latin typeface="Times New Roman"/>
                <a:ea typeface="Times New Roman"/>
              </a:rPr>
              <a:t> A.A., </a:t>
            </a:r>
            <a:r>
              <a:rPr lang="en-US" sz="1800" dirty="0" err="1">
                <a:solidFill>
                  <a:prstClr val="black"/>
                </a:solidFill>
                <a:latin typeface="Times New Roman"/>
                <a:ea typeface="Times New Roman"/>
              </a:rPr>
              <a:t>Cherpak</a:t>
            </a:r>
            <a:r>
              <a:rPr lang="en-US" sz="1800" dirty="0">
                <a:solidFill>
                  <a:prstClr val="black"/>
                </a:solidFill>
                <a:latin typeface="Times New Roman"/>
                <a:ea typeface="Times New Roman"/>
              </a:rPr>
              <a:t> N.T, Catastrophe Theory in the Phenomenological Description of the Avalanche Effect in Dc-Biased Microwave HTSC Transmission Lines: Superconductors at Microwave Frequencies and Flux Flow Instabilities. </a:t>
            </a:r>
            <a:r>
              <a:rPr lang="en-US" sz="1800" dirty="0" err="1">
                <a:solidFill>
                  <a:prstClr val="black"/>
                </a:solidFill>
                <a:latin typeface="Times New Roman"/>
                <a:ea typeface="Times New Roman"/>
              </a:rPr>
              <a:t>Fiz</a:t>
            </a:r>
            <a:r>
              <a:rPr lang="en-US" sz="1800" dirty="0">
                <a:solidFill>
                  <a:prstClr val="black"/>
                </a:solidFill>
                <a:latin typeface="Times New Roman"/>
                <a:ea typeface="Times New Roman"/>
              </a:rPr>
              <a:t>. </a:t>
            </a:r>
            <a:r>
              <a:rPr lang="en-US" sz="1800" dirty="0" err="1">
                <a:solidFill>
                  <a:prstClr val="black"/>
                </a:solidFill>
                <a:latin typeface="Times New Roman"/>
                <a:ea typeface="Times New Roman"/>
              </a:rPr>
              <a:t>Nizk</a:t>
            </a:r>
            <a:r>
              <a:rPr lang="en-US" sz="1800" dirty="0">
                <a:solidFill>
                  <a:prstClr val="black"/>
                </a:solidFill>
                <a:latin typeface="Times New Roman"/>
                <a:ea typeface="Times New Roman"/>
              </a:rPr>
              <a:t>. Temp. 2020, 46, 433-440.</a:t>
            </a:r>
            <a:endParaRPr lang="uk-UA" sz="1800" dirty="0">
              <a:solidFill>
                <a:prstClr val="black"/>
              </a:solidFill>
              <a:latin typeface="Times New Roman"/>
              <a:ea typeface="Times New Roman"/>
            </a:endParaRPr>
          </a:p>
          <a:p>
            <a:pPr lvl="0" algn="just">
              <a:spcBef>
                <a:spcPct val="20000"/>
              </a:spcBef>
            </a:pPr>
            <a:r>
              <a:rPr lang="en-US" sz="1800" dirty="0">
                <a:solidFill>
                  <a:prstClr val="black"/>
                </a:solidFill>
                <a:latin typeface="Times New Roman"/>
                <a:ea typeface="Times New Roman"/>
              </a:rPr>
              <a:t>[3] </a:t>
            </a:r>
            <a:r>
              <a:rPr lang="en-US" sz="1800" dirty="0" err="1">
                <a:solidFill>
                  <a:prstClr val="black"/>
                </a:solidFill>
                <a:latin typeface="Times New Roman"/>
                <a:ea typeface="Times New Roman"/>
              </a:rPr>
              <a:t>Javadzadeh</a:t>
            </a:r>
            <a:r>
              <a:rPr lang="en-US" sz="1800" dirty="0">
                <a:solidFill>
                  <a:prstClr val="black"/>
                </a:solidFill>
                <a:latin typeface="Times New Roman"/>
                <a:ea typeface="Times New Roman"/>
              </a:rPr>
              <a:t>, S.M.H., </a:t>
            </a:r>
            <a:r>
              <a:rPr lang="en-US" sz="1800" dirty="0" err="1">
                <a:solidFill>
                  <a:prstClr val="black"/>
                </a:solidFill>
                <a:latin typeface="Times New Roman"/>
                <a:ea typeface="Times New Roman"/>
              </a:rPr>
              <a:t>Farzaneh</a:t>
            </a:r>
            <a:r>
              <a:rPr lang="en-US" sz="1800" dirty="0">
                <a:solidFill>
                  <a:prstClr val="black"/>
                </a:solidFill>
                <a:latin typeface="Times New Roman"/>
                <a:ea typeface="Times New Roman"/>
              </a:rPr>
              <a:t>, F., </a:t>
            </a:r>
            <a:r>
              <a:rPr lang="en-US" sz="1800" dirty="0" err="1">
                <a:solidFill>
                  <a:prstClr val="black"/>
                </a:solidFill>
                <a:latin typeface="Times New Roman"/>
                <a:ea typeface="Times New Roman"/>
              </a:rPr>
              <a:t>Fardmanesh</a:t>
            </a:r>
            <a:r>
              <a:rPr lang="en-US" sz="1800" dirty="0">
                <a:solidFill>
                  <a:prstClr val="black"/>
                </a:solidFill>
                <a:latin typeface="Times New Roman"/>
                <a:ea typeface="Times New Roman"/>
              </a:rPr>
              <a:t>, M.: ‘Modeling of unusual nonlinear behaviors in superconducting microstrip transmission lines’, Phys. C </a:t>
            </a:r>
            <a:r>
              <a:rPr lang="en-US" sz="1800" dirty="0" err="1">
                <a:solidFill>
                  <a:prstClr val="black"/>
                </a:solidFill>
                <a:latin typeface="Times New Roman"/>
                <a:ea typeface="Times New Roman"/>
              </a:rPr>
              <a:t>Supercond</a:t>
            </a:r>
            <a:r>
              <a:rPr lang="en-US" sz="1800" dirty="0">
                <a:solidFill>
                  <a:prstClr val="black"/>
                </a:solidFill>
                <a:latin typeface="Times New Roman"/>
                <a:ea typeface="Times New Roman"/>
              </a:rPr>
              <a:t>., 2013, 486, pp. </a:t>
            </a:r>
            <a:r>
              <a:rPr lang="en-US" sz="1800" dirty="0" smtClean="0">
                <a:solidFill>
                  <a:prstClr val="black"/>
                </a:solidFill>
                <a:latin typeface="Times New Roman"/>
                <a:ea typeface="Times New Roman"/>
              </a:rPr>
              <a:t>37–42</a:t>
            </a:r>
          </a:p>
          <a:p>
            <a:pPr algn="just">
              <a:spcBef>
                <a:spcPct val="20000"/>
              </a:spcBef>
            </a:pPr>
            <a:r>
              <a:rPr lang="en-US" sz="1800" dirty="0" smtClean="0">
                <a:solidFill>
                  <a:prstClr val="black"/>
                </a:solidFill>
                <a:latin typeface="Times New Roman"/>
                <a:ea typeface="Times New Roman"/>
              </a:rPr>
              <a:t>[4</a:t>
            </a:r>
            <a:r>
              <a:rPr lang="en-US" sz="1800" dirty="0">
                <a:solidFill>
                  <a:prstClr val="black"/>
                </a:solidFill>
                <a:latin typeface="Times New Roman"/>
                <a:ea typeface="Times New Roman"/>
              </a:rPr>
              <a:t>] Brandt Ernst Helmut and Mikhail </a:t>
            </a:r>
            <a:r>
              <a:rPr lang="en-US" sz="1800" dirty="0" err="1" smtClean="0">
                <a:solidFill>
                  <a:prstClr val="black"/>
                </a:solidFill>
                <a:latin typeface="Times New Roman"/>
                <a:ea typeface="Times New Roman"/>
              </a:rPr>
              <a:t>Indenbom</a:t>
            </a:r>
            <a:r>
              <a:rPr lang="en-US" sz="1800" dirty="0">
                <a:solidFill>
                  <a:prstClr val="black"/>
                </a:solidFill>
                <a:latin typeface="Times New Roman"/>
                <a:ea typeface="Times New Roman"/>
              </a:rPr>
              <a:t>,</a:t>
            </a:r>
            <a:r>
              <a:rPr lang="en-US" sz="1800" dirty="0" smtClean="0">
                <a:solidFill>
                  <a:prstClr val="black"/>
                </a:solidFill>
                <a:latin typeface="Times New Roman"/>
                <a:ea typeface="Times New Roman"/>
              </a:rPr>
              <a:t> Type-II-superconductor </a:t>
            </a:r>
            <a:r>
              <a:rPr lang="en-US" sz="1800" dirty="0">
                <a:solidFill>
                  <a:prstClr val="black"/>
                </a:solidFill>
                <a:latin typeface="Times New Roman"/>
                <a:ea typeface="Times New Roman"/>
              </a:rPr>
              <a:t>strip with current in a perpendicular magnetic </a:t>
            </a:r>
            <a:r>
              <a:rPr lang="en-US" sz="1800" dirty="0" smtClean="0">
                <a:solidFill>
                  <a:prstClr val="black"/>
                </a:solidFill>
                <a:latin typeface="Times New Roman"/>
                <a:ea typeface="Times New Roman"/>
              </a:rPr>
              <a:t>field. Phys. Rev. B 48, 12893 – Published 1 November, 1993.   DOI</a:t>
            </a:r>
            <a:r>
              <a:rPr lang="en-US" sz="1800" dirty="0">
                <a:solidFill>
                  <a:prstClr val="black"/>
                </a:solidFill>
                <a:latin typeface="Times New Roman"/>
                <a:ea typeface="Times New Roman"/>
              </a:rPr>
              <a:t>: https://doi.org/10.1103/PhysRevB.48.12893</a:t>
            </a:r>
            <a:endParaRPr lang="uk-UA" sz="1800" dirty="0">
              <a:solidFill>
                <a:prstClr val="black"/>
              </a:solidFill>
              <a:latin typeface="Times New Roman"/>
              <a:ea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883" y="3338961"/>
            <a:ext cx="7811100" cy="486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061" y="3996656"/>
            <a:ext cx="453767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4240" y="9037216"/>
            <a:ext cx="463459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Прямоугольник 11"/>
              <p:cNvSpPr/>
              <p:nvPr/>
            </p:nvSpPr>
            <p:spPr>
              <a:xfrm>
                <a:off x="838721" y="14793670"/>
                <a:ext cx="12616755" cy="6057043"/>
              </a:xfrm>
              <a:prstGeom prst="rect">
                <a:avLst/>
              </a:prstGeom>
              <a:solidFill>
                <a:schemeClr val="accent6">
                  <a:lumMod val="20000"/>
                  <a:lumOff val="80000"/>
                </a:schemeClr>
              </a:solidFill>
              <a:ln w="6350">
                <a:solidFill>
                  <a:schemeClr val="tx1"/>
                </a:solidFill>
              </a:ln>
            </p:spPr>
            <p:txBody>
              <a:bodyPr wrap="square">
                <a:spAutoFit/>
              </a:bodyPr>
              <a:lstStyle/>
              <a:p>
                <a:pPr lvl="0" algn="just">
                  <a:spcBef>
                    <a:spcPct val="20000"/>
                  </a:spcBef>
                </a:pPr>
                <a:r>
                  <a:rPr lang="en-US" sz="1800" dirty="0">
                    <a:solidFill>
                      <a:prstClr val="black"/>
                    </a:solidFill>
                    <a:latin typeface="Times New Roman"/>
                    <a:ea typeface="Times New Roman"/>
                  </a:rPr>
                  <a:t>In [3], an approximation of existing nonlinearity models for the case of strong and weak currents by a fourth-degree polynomial is proposed. </a:t>
                </a: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endParaRPr lang="uk-UA" sz="1800" dirty="0">
                  <a:solidFill>
                    <a:prstClr val="black"/>
                  </a:solidFill>
                  <a:latin typeface="Times New Roman"/>
                  <a:ea typeface="Times New Roman"/>
                </a:endParaRPr>
              </a:p>
              <a:p>
                <a:pPr lvl="0" algn="just">
                  <a:spcBef>
                    <a:spcPct val="20000"/>
                  </a:spcBef>
                </a:pPr>
                <a:r>
                  <a:rPr lang="en-US" sz="1800" dirty="0">
                    <a:solidFill>
                      <a:prstClr val="black"/>
                    </a:solidFill>
                    <a:latin typeface="Times New Roman"/>
                    <a:ea typeface="Times New Roman"/>
                  </a:rPr>
                  <a:t>However, negative values ​​of both nonlinear terms do not provide the occurrence of a "fold" type feature. Therefore, we can assume the presence of an additional physical factor that provides the occurrence of an inflection point on the </a:t>
                </a:r>
                <a14:m>
                  <m:oMath xmlns:m="http://schemas.openxmlformats.org/officeDocument/2006/math">
                    <m:sSub>
                      <m:sSubPr>
                        <m:ctrlPr>
                          <a:rPr lang="uk-UA" sz="1800" i="1">
                            <a:solidFill>
                              <a:prstClr val="black"/>
                            </a:solidFill>
                            <a:latin typeface="Cambria Math"/>
                            <a:ea typeface="Times New Roman"/>
                          </a:rPr>
                        </m:ctrlPr>
                      </m:sSubPr>
                      <m:e>
                        <m:r>
                          <a:rPr lang="en-US" sz="1800" i="1">
                            <a:solidFill>
                              <a:prstClr val="black"/>
                            </a:solidFill>
                            <a:latin typeface="Cambria Math"/>
                            <a:ea typeface="Times New Roman"/>
                          </a:rPr>
                          <m:t>𝑅</m:t>
                        </m:r>
                      </m:e>
                      <m:sub>
                        <m:r>
                          <a:rPr lang="en-US" sz="1800" i="1">
                            <a:solidFill>
                              <a:prstClr val="black"/>
                            </a:solidFill>
                            <a:latin typeface="Cambria Math"/>
                            <a:ea typeface="Times New Roman"/>
                          </a:rPr>
                          <m:t>1</m:t>
                        </m:r>
                      </m:sub>
                    </m:sSub>
                    <m:r>
                      <a:rPr lang="en-US" sz="1800" i="1">
                        <a:solidFill>
                          <a:prstClr val="black"/>
                        </a:solidFill>
                        <a:latin typeface="Cambria Math"/>
                        <a:ea typeface="Times New Roman"/>
                      </a:rPr>
                      <m:t>(</m:t>
                    </m:r>
                    <m:r>
                      <a:rPr lang="en-US" sz="1800" i="1">
                        <a:solidFill>
                          <a:prstClr val="black"/>
                        </a:solidFill>
                        <a:latin typeface="Cambria Math"/>
                        <a:ea typeface="Times New Roman"/>
                      </a:rPr>
                      <m:t>𝐼</m:t>
                    </m:r>
                    <m:r>
                      <a:rPr lang="en-US" sz="1800" i="1">
                        <a:solidFill>
                          <a:prstClr val="black"/>
                        </a:solidFill>
                        <a:latin typeface="Cambria Math"/>
                        <a:ea typeface="Times New Roman"/>
                      </a:rPr>
                      <m:t>)</m:t>
                    </m:r>
                  </m:oMath>
                </a14:m>
                <a:r>
                  <a:rPr lang="en-US" sz="1800" dirty="0">
                    <a:solidFill>
                      <a:prstClr val="black"/>
                    </a:solidFill>
                    <a:latin typeface="Times New Roman"/>
                    <a:ea typeface="Times New Roman"/>
                  </a:rPr>
                  <a:t> dependence. </a:t>
                </a:r>
                <a:endParaRPr lang="ru-RU" sz="1800" dirty="0">
                  <a:solidFill>
                    <a:prstClr val="black"/>
                  </a:solidFill>
                  <a:latin typeface="Times New Roman"/>
                  <a:ea typeface="Times New Roman"/>
                </a:endParaRPr>
              </a:p>
              <a:p>
                <a:pPr lvl="0" algn="just">
                  <a:spcBef>
                    <a:spcPct val="20000"/>
                  </a:spcBef>
                </a:pPr>
                <a:endParaRPr lang="en-US" sz="1800" dirty="0" smtClean="0">
                  <a:solidFill>
                    <a:prstClr val="black"/>
                  </a:solidFill>
                  <a:latin typeface="Times New Roman"/>
                  <a:ea typeface="Times New Roman"/>
                </a:endParaRPr>
              </a:p>
              <a:p>
                <a:pPr lvl="0" algn="ctr">
                  <a:spcBef>
                    <a:spcPct val="20000"/>
                  </a:spcBef>
                </a:pPr>
                <a:r>
                  <a:rPr lang="en-US" sz="2000" b="1" dirty="0" smtClean="0">
                    <a:solidFill>
                      <a:srgbClr val="C00000"/>
                    </a:solidFill>
                    <a:latin typeface="Times New Roman"/>
                    <a:ea typeface="Times New Roman"/>
                  </a:rPr>
                  <a:t>Such </a:t>
                </a:r>
                <a:r>
                  <a:rPr lang="en-US" sz="2000" b="1" dirty="0">
                    <a:solidFill>
                      <a:srgbClr val="C00000"/>
                    </a:solidFill>
                    <a:latin typeface="Times New Roman"/>
                    <a:ea typeface="Times New Roman"/>
                  </a:rPr>
                  <a:t>a factor may be a feature of the vortex structure dynamics in a microwave field, which is not taken into account in the previously considered models</a:t>
                </a:r>
                <a:r>
                  <a:rPr lang="en-US" sz="2000" b="1" dirty="0" smtClean="0">
                    <a:solidFill>
                      <a:srgbClr val="C00000"/>
                    </a:solidFill>
                    <a:latin typeface="Times New Roman"/>
                    <a:ea typeface="Times New Roman"/>
                  </a:rPr>
                  <a:t>.</a:t>
                </a:r>
                <a:endParaRPr lang="uk-UA" sz="2000" dirty="0">
                  <a:solidFill>
                    <a:prstClr val="black">
                      <a:tint val="75000"/>
                    </a:prstClr>
                  </a:solidFill>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838721" y="14793670"/>
                <a:ext cx="12616755" cy="6057043"/>
              </a:xfrm>
              <a:prstGeom prst="rect">
                <a:avLst/>
              </a:prstGeom>
              <a:blipFill rotWithShape="1">
                <a:blip r:embed="rId7"/>
                <a:stretch>
                  <a:fillRect l="-435" t="-503" r="-386"/>
                </a:stretch>
              </a:blipFill>
              <a:ln w="6350">
                <a:solidFill>
                  <a:schemeClr val="tx1"/>
                </a:solidFill>
              </a:ln>
            </p:spPr>
            <p:txBody>
              <a:bodyPr/>
              <a:lstStyle/>
              <a:p>
                <a:r>
                  <a:rPr lang="uk-UA">
                    <a:noFill/>
                  </a:rPr>
                  <a:t> </a:t>
                </a:r>
              </a:p>
            </p:txBody>
          </p:sp>
        </mc:Fallback>
      </mc:AlternateContent>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2443" y="15458251"/>
            <a:ext cx="6532562" cy="337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6907" y="15397697"/>
            <a:ext cx="4875515" cy="349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55476" y="7114633"/>
            <a:ext cx="6394236" cy="693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Рисунок 22"/>
          <p:cNvPicPr/>
          <p:nvPr/>
        </p:nvPicPr>
        <p:blipFill rotWithShape="1">
          <a:blip r:embed="rId11" cstate="print">
            <a:extLst>
              <a:ext uri="{28A0092B-C50C-407E-A947-70E740481C1C}">
                <a14:useLocalDpi xmlns:a14="http://schemas.microsoft.com/office/drawing/2010/main" val="0"/>
              </a:ext>
            </a:extLst>
          </a:blip>
          <a:srcRect b="32002"/>
          <a:stretch/>
        </p:blipFill>
        <p:spPr bwMode="auto">
          <a:xfrm>
            <a:off x="19742936" y="6251637"/>
            <a:ext cx="5011655" cy="372137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0" name="Прямоугольник 9"/>
              <p:cNvSpPr/>
              <p:nvPr/>
            </p:nvSpPr>
            <p:spPr>
              <a:xfrm>
                <a:off x="15768932" y="6613084"/>
                <a:ext cx="182152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type m:val="lin"/>
                          <m:ctrlPr>
                            <a:rPr lang="en-US" sz="1800" b="0" i="1" dirty="0" smtClean="0">
                              <a:latin typeface="Cambria Math"/>
                            </a:rPr>
                          </m:ctrlPr>
                        </m:fPr>
                        <m:num>
                          <m:r>
                            <a:rPr lang="en-US" sz="1800" b="0" i="1" dirty="0" smtClean="0">
                              <a:latin typeface="Cambria Math"/>
                            </a:rPr>
                            <m:t>𝐼</m:t>
                          </m:r>
                        </m:num>
                        <m:den>
                          <m:sSub>
                            <m:sSubPr>
                              <m:ctrlPr>
                                <a:rPr lang="en-US" sz="1800" b="0" i="1" dirty="0" smtClean="0">
                                  <a:latin typeface="Cambria Math"/>
                                </a:rPr>
                              </m:ctrlPr>
                            </m:sSubPr>
                            <m:e>
                              <m:r>
                                <a:rPr lang="en-US" sz="1800" b="0" i="1" dirty="0" smtClean="0">
                                  <a:latin typeface="Cambria Math"/>
                                </a:rPr>
                                <m:t>𝐼</m:t>
                              </m:r>
                            </m:e>
                            <m:sub>
                              <m:r>
                                <a:rPr lang="en-US" sz="1800" b="0" i="1" dirty="0" smtClean="0">
                                  <a:latin typeface="Cambria Math"/>
                                </a:rPr>
                                <m:t>𝑐</m:t>
                              </m:r>
                            </m:sub>
                          </m:sSub>
                        </m:den>
                      </m:f>
                      <m:r>
                        <a:rPr lang="en-US" sz="1800" b="0" i="1" dirty="0" smtClean="0">
                          <a:latin typeface="Cambria Math"/>
                        </a:rPr>
                        <m:t>=</m:t>
                      </m:r>
                      <m:r>
                        <a:rPr lang="uk-UA" sz="1800" i="1" dirty="0" smtClean="0">
                          <a:latin typeface="Cambria Math"/>
                        </a:rPr>
                        <m:t>0.4±0.5</m:t>
                      </m:r>
                    </m:oMath>
                  </m:oMathPara>
                </a14:m>
                <a:endParaRPr lang="uk-UA" sz="1800" dirty="0"/>
              </a:p>
            </p:txBody>
          </p:sp>
        </mc:Choice>
        <mc:Fallback>
          <p:sp>
            <p:nvSpPr>
              <p:cNvPr id="10" name="Прямоугольник 9"/>
              <p:cNvSpPr>
                <a:spLocks noRot="1" noChangeAspect="1" noMove="1" noResize="1" noEditPoints="1" noAdjustHandles="1" noChangeArrowheads="1" noChangeShapeType="1" noTextEdit="1"/>
              </p:cNvSpPr>
              <p:nvPr/>
            </p:nvSpPr>
            <p:spPr>
              <a:xfrm>
                <a:off x="15768932" y="6613084"/>
                <a:ext cx="1821524" cy="369332"/>
              </a:xfrm>
              <a:prstGeom prst="rect">
                <a:avLst/>
              </a:prstGeom>
              <a:blipFill rotWithShape="1">
                <a:blip r:embed="rId12"/>
                <a:stretch>
                  <a:fillRect l="-10702" t="-118333" b="-180000"/>
                </a:stretch>
              </a:blipFill>
            </p:spPr>
            <p:txBody>
              <a:bodyPr/>
              <a:lstStyle/>
              <a:p>
                <a:r>
                  <a:rPr lang="uk-UA">
                    <a:noFill/>
                  </a:rPr>
                  <a:t> </a:t>
                </a:r>
              </a:p>
            </p:txBody>
          </p:sp>
        </mc:Fallback>
      </mc:AlternateContent>
      <p:sp>
        <p:nvSpPr>
          <p:cNvPr id="15" name="TextBox 14"/>
          <p:cNvSpPr txBox="1"/>
          <p:nvPr/>
        </p:nvSpPr>
        <p:spPr>
          <a:xfrm>
            <a:off x="14683839" y="10236530"/>
            <a:ext cx="184731" cy="984885"/>
          </a:xfrm>
          <a:prstGeom prst="rect">
            <a:avLst/>
          </a:prstGeom>
          <a:noFill/>
        </p:spPr>
        <p:txBody>
          <a:bodyPr wrap="none" rtlCol="0">
            <a:spAutoFit/>
          </a:bodyPr>
          <a:lstStyle/>
          <a:p>
            <a:endParaRPr lang="uk-UA"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82513" y="6251637"/>
            <a:ext cx="4748436" cy="34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8" name="Прямоугольник 17"/>
              <p:cNvSpPr/>
              <p:nvPr/>
            </p:nvSpPr>
            <p:spPr>
              <a:xfrm>
                <a:off x="26685469" y="7275585"/>
                <a:ext cx="182152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type m:val="lin"/>
                          <m:ctrlPr>
                            <a:rPr lang="en-US" sz="1800" i="1" dirty="0">
                              <a:latin typeface="Cambria Math"/>
                            </a:rPr>
                          </m:ctrlPr>
                        </m:fPr>
                        <m:num>
                          <m:r>
                            <a:rPr lang="en-US" sz="1800" i="1" dirty="0">
                              <a:latin typeface="Cambria Math"/>
                            </a:rPr>
                            <m:t>𝐼</m:t>
                          </m:r>
                        </m:num>
                        <m:den>
                          <m:sSub>
                            <m:sSubPr>
                              <m:ctrlPr>
                                <a:rPr lang="en-US" sz="1800" i="1" dirty="0">
                                  <a:latin typeface="Cambria Math"/>
                                </a:rPr>
                              </m:ctrlPr>
                            </m:sSubPr>
                            <m:e>
                              <m:r>
                                <a:rPr lang="en-US" sz="1800" i="1" dirty="0">
                                  <a:latin typeface="Cambria Math"/>
                                </a:rPr>
                                <m:t>𝐼</m:t>
                              </m:r>
                            </m:e>
                            <m:sub>
                              <m:r>
                                <a:rPr lang="en-US" sz="1800" i="1" dirty="0">
                                  <a:latin typeface="Cambria Math"/>
                                </a:rPr>
                                <m:t>𝑐</m:t>
                              </m:r>
                            </m:sub>
                          </m:sSub>
                        </m:den>
                      </m:f>
                      <m:r>
                        <a:rPr lang="en-US" sz="1800" i="1" dirty="0">
                          <a:latin typeface="Cambria Math"/>
                        </a:rPr>
                        <m:t>=</m:t>
                      </m:r>
                      <m:r>
                        <a:rPr lang="uk-UA" sz="1800" i="1" dirty="0" smtClean="0">
                          <a:latin typeface="Cambria Math"/>
                        </a:rPr>
                        <m:t>0.0±0.8</m:t>
                      </m:r>
                    </m:oMath>
                  </m:oMathPara>
                </a14:m>
                <a:endParaRPr lang="uk-UA" sz="1800" dirty="0"/>
              </a:p>
            </p:txBody>
          </p:sp>
        </mc:Choice>
        <mc:Fallback>
          <p:sp>
            <p:nvSpPr>
              <p:cNvPr id="18" name="Прямоугольник 17"/>
              <p:cNvSpPr>
                <a:spLocks noRot="1" noChangeAspect="1" noMove="1" noResize="1" noEditPoints="1" noAdjustHandles="1" noChangeArrowheads="1" noChangeShapeType="1" noTextEdit="1"/>
              </p:cNvSpPr>
              <p:nvPr/>
            </p:nvSpPr>
            <p:spPr>
              <a:xfrm>
                <a:off x="26685469" y="7275585"/>
                <a:ext cx="1821524" cy="369332"/>
              </a:xfrm>
              <a:prstGeom prst="rect">
                <a:avLst/>
              </a:prstGeom>
              <a:blipFill rotWithShape="1">
                <a:blip r:embed="rId14"/>
                <a:stretch>
                  <a:fillRect l="-10738" t="-118333" b="-180000"/>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31" name="Прямоугольник 30"/>
              <p:cNvSpPr/>
              <p:nvPr/>
            </p:nvSpPr>
            <p:spPr>
              <a:xfrm>
                <a:off x="26638860" y="12412300"/>
                <a:ext cx="205716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type m:val="lin"/>
                          <m:ctrlPr>
                            <a:rPr lang="en-US" sz="1800" i="1" dirty="0">
                              <a:latin typeface="Cambria Math"/>
                            </a:rPr>
                          </m:ctrlPr>
                        </m:fPr>
                        <m:num>
                          <m:r>
                            <a:rPr lang="en-US" sz="1800" i="1" dirty="0">
                              <a:latin typeface="Cambria Math"/>
                            </a:rPr>
                            <m:t>𝐼</m:t>
                          </m:r>
                        </m:num>
                        <m:den>
                          <m:sSub>
                            <m:sSubPr>
                              <m:ctrlPr>
                                <a:rPr lang="en-US" sz="1800" i="1" dirty="0">
                                  <a:latin typeface="Cambria Math"/>
                                </a:rPr>
                              </m:ctrlPr>
                            </m:sSubPr>
                            <m:e>
                              <m:r>
                                <a:rPr lang="en-US" sz="1800" i="1" dirty="0">
                                  <a:latin typeface="Cambria Math"/>
                                </a:rPr>
                                <m:t>𝐼</m:t>
                              </m:r>
                            </m:e>
                            <m:sub>
                              <m:r>
                                <a:rPr lang="en-US" sz="1800" i="1" dirty="0">
                                  <a:latin typeface="Cambria Math"/>
                                </a:rPr>
                                <m:t>𝑐</m:t>
                              </m:r>
                            </m:sub>
                          </m:sSub>
                        </m:den>
                      </m:f>
                      <m:r>
                        <a:rPr lang="en-US" sz="1800" i="1" dirty="0" smtClean="0">
                          <a:latin typeface="Cambria Math"/>
                          <a:ea typeface="Cambria Math"/>
                        </a:rPr>
                        <m:t>↓</m:t>
                      </m:r>
                      <m:r>
                        <a:rPr lang="en-US" sz="1800" i="1" dirty="0">
                          <a:latin typeface="Cambria Math"/>
                        </a:rPr>
                        <m:t>=</m:t>
                      </m:r>
                      <m:r>
                        <a:rPr lang="uk-UA" sz="1800" i="1" dirty="0" smtClean="0">
                          <a:latin typeface="Cambria Math"/>
                        </a:rPr>
                        <m:t>0.</m:t>
                      </m:r>
                      <m:r>
                        <a:rPr lang="en-US" sz="1800" i="1" dirty="0" smtClean="0">
                          <a:latin typeface="Cambria Math"/>
                        </a:rPr>
                        <m:t>15</m:t>
                      </m:r>
                      <m:r>
                        <a:rPr lang="uk-UA" sz="1800" i="1" dirty="0" smtClean="0">
                          <a:latin typeface="Cambria Math"/>
                        </a:rPr>
                        <m:t>±0.8</m:t>
                      </m:r>
                    </m:oMath>
                  </m:oMathPara>
                </a14:m>
                <a:endParaRPr lang="uk-UA" sz="1800" dirty="0"/>
              </a:p>
            </p:txBody>
          </p:sp>
        </mc:Choice>
        <mc:Fallback>
          <p:sp>
            <p:nvSpPr>
              <p:cNvPr id="31" name="Прямоугольник 30"/>
              <p:cNvSpPr>
                <a:spLocks noRot="1" noChangeAspect="1" noMove="1" noResize="1" noEditPoints="1" noAdjustHandles="1" noChangeArrowheads="1" noChangeShapeType="1" noTextEdit="1"/>
              </p:cNvSpPr>
              <p:nvPr/>
            </p:nvSpPr>
            <p:spPr>
              <a:xfrm>
                <a:off x="26638860" y="12412300"/>
                <a:ext cx="2057166" cy="369332"/>
              </a:xfrm>
              <a:prstGeom prst="rect">
                <a:avLst/>
              </a:prstGeom>
              <a:blipFill rotWithShape="1">
                <a:blip r:embed="rId15"/>
                <a:stretch>
                  <a:fillRect l="-9496" t="-116393" b="-175410"/>
                </a:stretch>
              </a:blipFill>
            </p:spPr>
            <p:txBody>
              <a:bodyPr/>
              <a:lstStyle/>
              <a:p>
                <a:r>
                  <a:rPr lang="uk-UA">
                    <a:noFill/>
                  </a:rPr>
                  <a:t> </a:t>
                </a:r>
              </a:p>
            </p:txBody>
          </p:sp>
        </mc:Fallback>
      </mc:AlternateContent>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65938" y="13011296"/>
            <a:ext cx="4781586" cy="356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5" name="Прямоугольник 34"/>
              <p:cNvSpPr/>
              <p:nvPr/>
            </p:nvSpPr>
            <p:spPr>
              <a:xfrm>
                <a:off x="26626960" y="15733960"/>
                <a:ext cx="205716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type m:val="lin"/>
                          <m:ctrlPr>
                            <a:rPr lang="en-US" sz="1800" i="1" dirty="0" smtClean="0">
                              <a:latin typeface="Cambria Math"/>
                            </a:rPr>
                          </m:ctrlPr>
                        </m:fPr>
                        <m:num>
                          <m:r>
                            <a:rPr lang="en-US" sz="1800" i="1" dirty="0">
                              <a:latin typeface="Cambria Math"/>
                            </a:rPr>
                            <m:t>𝐼</m:t>
                          </m:r>
                        </m:num>
                        <m:den>
                          <m:sSub>
                            <m:sSubPr>
                              <m:ctrlPr>
                                <a:rPr lang="en-US" sz="1800" i="1" dirty="0">
                                  <a:latin typeface="Cambria Math"/>
                                </a:rPr>
                              </m:ctrlPr>
                            </m:sSubPr>
                            <m:e>
                              <m:r>
                                <a:rPr lang="en-US" sz="1800" i="1" dirty="0">
                                  <a:latin typeface="Cambria Math"/>
                                </a:rPr>
                                <m:t>𝐼</m:t>
                              </m:r>
                            </m:e>
                            <m:sub>
                              <m:r>
                                <a:rPr lang="en-US" sz="1800" i="1" dirty="0">
                                  <a:latin typeface="Cambria Math"/>
                                </a:rPr>
                                <m:t>𝑐</m:t>
                              </m:r>
                            </m:sub>
                          </m:sSub>
                        </m:den>
                      </m:f>
                      <m:r>
                        <a:rPr lang="en-US" sz="1800" i="1" dirty="0" smtClean="0">
                          <a:latin typeface="Cambria Math"/>
                          <a:ea typeface="Cambria Math"/>
                        </a:rPr>
                        <m:t>↑</m:t>
                      </m:r>
                      <m:r>
                        <a:rPr lang="en-US" sz="1800" i="1" dirty="0">
                          <a:latin typeface="Cambria Math"/>
                        </a:rPr>
                        <m:t>=</m:t>
                      </m:r>
                      <m:r>
                        <a:rPr lang="uk-UA" sz="1800" i="1" dirty="0" smtClean="0">
                          <a:latin typeface="Cambria Math"/>
                        </a:rPr>
                        <m:t>0.</m:t>
                      </m:r>
                      <m:r>
                        <a:rPr lang="en-US" sz="1800" i="1" dirty="0" smtClean="0">
                          <a:latin typeface="Cambria Math"/>
                        </a:rPr>
                        <m:t>15</m:t>
                      </m:r>
                      <m:r>
                        <a:rPr lang="uk-UA" sz="1800" i="1" dirty="0" smtClean="0">
                          <a:latin typeface="Cambria Math"/>
                        </a:rPr>
                        <m:t>±0.8</m:t>
                      </m:r>
                    </m:oMath>
                  </m:oMathPara>
                </a14:m>
                <a:endParaRPr lang="uk-UA" sz="1800" dirty="0"/>
              </a:p>
            </p:txBody>
          </p:sp>
        </mc:Choice>
        <mc:Fallback>
          <p:sp>
            <p:nvSpPr>
              <p:cNvPr id="35" name="Прямоугольник 34"/>
              <p:cNvSpPr>
                <a:spLocks noRot="1" noChangeAspect="1" noMove="1" noResize="1" noEditPoints="1" noAdjustHandles="1" noChangeArrowheads="1" noChangeShapeType="1" noTextEdit="1"/>
              </p:cNvSpPr>
              <p:nvPr/>
            </p:nvSpPr>
            <p:spPr>
              <a:xfrm>
                <a:off x="26626960" y="15733960"/>
                <a:ext cx="2057166" cy="369332"/>
              </a:xfrm>
              <a:prstGeom prst="rect">
                <a:avLst/>
              </a:prstGeom>
              <a:blipFill rotWithShape="1">
                <a:blip r:embed="rId17"/>
                <a:stretch>
                  <a:fillRect l="-9496" t="-116393" b="-175410"/>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9902544" y="10026111"/>
                <a:ext cx="4896544" cy="6872651"/>
              </a:xfrm>
              <a:prstGeom prst="rect">
                <a:avLst/>
              </a:prstGeom>
              <a:solidFill>
                <a:schemeClr val="accent1">
                  <a:lumMod val="20000"/>
                  <a:lumOff val="80000"/>
                </a:schemeClr>
              </a:solidFill>
              <a:ln w="12700">
                <a:solidFill>
                  <a:schemeClr val="tx1"/>
                </a:solidFill>
              </a:ln>
            </p:spPr>
            <p:txBody>
              <a:bodyPr wrap="square" rtlCol="0">
                <a:spAutoFit/>
              </a:bodyPr>
              <a:lstStyle/>
              <a:p>
                <a:pPr algn="ctr">
                  <a:spcBef>
                    <a:spcPts val="1800"/>
                  </a:spcBef>
                  <a:spcAft>
                    <a:spcPts val="1200"/>
                  </a:spcAft>
                </a:pPr>
                <a:r>
                  <a:rPr lang="en-US" sz="1800" b="1" dirty="0" smtClean="0">
                    <a:latin typeface="Times New Roman" panose="02020603050405020304" pitchFamily="18" charset="0"/>
                    <a:cs typeface="Times New Roman" panose="02020603050405020304" pitchFamily="18" charset="0"/>
                  </a:rPr>
                  <a:t>Manifestations of non-zero direct current</a:t>
                </a:r>
              </a:p>
              <a:p>
                <a:pPr marL="266700" indent="-266700" algn="just">
                  <a:spcAft>
                    <a:spcPts val="600"/>
                  </a:spcAft>
                </a:pPr>
                <a:r>
                  <a:rPr lang="ru-RU" sz="180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dependence of the magnetic flux on the current loses its symmetry</a:t>
                </a:r>
                <a:endParaRPr lang="ru-RU" sz="1800" i="1" dirty="0" smtClean="0">
                  <a:latin typeface="Cambria Math"/>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a:latin typeface="Cambria Math"/>
                              <a:ea typeface="Cambria Math"/>
                              <a:cs typeface="Times New Roman" panose="02020603050405020304" pitchFamily="18" charset="0"/>
                            </a:rPr>
                            <m:t>↑</m:t>
                          </m:r>
                        </m:sub>
                      </m:sSub>
                      <m:d>
                        <m:dPr>
                          <m:ctrlPr>
                            <a:rPr lang="en-US" sz="1800" b="0" i="1" smtClean="0">
                              <a:latin typeface="Cambria Math"/>
                              <a:cs typeface="Times New Roman" panose="02020603050405020304" pitchFamily="18" charset="0"/>
                            </a:rPr>
                          </m:ctrlPr>
                        </m:dPr>
                        <m:e>
                          <m:r>
                            <a:rPr lang="en-US" sz="1800" b="0" i="1" smtClean="0">
                              <a:latin typeface="Cambria Math"/>
                              <a:cs typeface="Times New Roman" panose="02020603050405020304" pitchFamily="18" charset="0"/>
                            </a:rPr>
                            <m:t>𝐼</m:t>
                          </m:r>
                        </m:e>
                      </m:d>
                      <m:r>
                        <a:rPr lang="en-US" sz="1800" b="0" i="1" smtClean="0">
                          <a:latin typeface="Cambria Math"/>
                          <a:ea typeface="Cambria Math"/>
                          <a:cs typeface="Times New Roman" panose="02020603050405020304" pitchFamily="18" charset="0"/>
                        </a:rPr>
                        <m:t>≠−</m:t>
                      </m:r>
                      <m:sSub>
                        <m:sSubPr>
                          <m:ctrlPr>
                            <a:rPr lang="en-US" sz="1800" i="1">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smtClean="0">
                              <a:latin typeface="Cambria Math"/>
                              <a:ea typeface="Cambria Math"/>
                              <a:cs typeface="Times New Roman" panose="02020603050405020304" pitchFamily="18" charset="0"/>
                            </a:rPr>
                            <m:t>↓</m:t>
                          </m:r>
                        </m:sub>
                      </m:sSub>
                      <m:d>
                        <m:dPr>
                          <m:ctrlPr>
                            <a:rPr lang="en-US" sz="1800" i="1">
                              <a:latin typeface="Cambria Math"/>
                              <a:cs typeface="Times New Roman" panose="02020603050405020304" pitchFamily="18" charset="0"/>
                            </a:rPr>
                          </m:ctrlPr>
                        </m:dPr>
                        <m:e>
                          <m:r>
                            <a:rPr lang="en-US" sz="1800" b="0" i="1" smtClean="0">
                              <a:latin typeface="Cambria Math"/>
                              <a:cs typeface="Times New Roman" panose="02020603050405020304" pitchFamily="18" charset="0"/>
                            </a:rPr>
                            <m:t>−</m:t>
                          </m:r>
                          <m:r>
                            <a:rPr lang="en-US" sz="1800" i="1">
                              <a:latin typeface="Cambria Math"/>
                              <a:cs typeface="Times New Roman" panose="02020603050405020304" pitchFamily="18" charset="0"/>
                            </a:rPr>
                            <m:t>𝐼</m:t>
                          </m:r>
                        </m:e>
                      </m:d>
                    </m:oMath>
                  </m:oMathPara>
                </a14:m>
                <a:endParaRPr lang="ru-RU" sz="1800" dirty="0" smtClean="0">
                  <a:latin typeface="Times New Roman" panose="02020603050405020304" pitchFamily="18" charset="0"/>
                  <a:cs typeface="Times New Roman" panose="02020603050405020304" pitchFamily="18" charset="0"/>
                </a:endParaRPr>
              </a:p>
              <a:p>
                <a:pPr marL="361950" indent="-361950" algn="just">
                  <a:spcAft>
                    <a:spcPts val="600"/>
                  </a:spcAft>
                  <a:buAutoNum type="arabicPeriod" startAt="2"/>
                </a:pPr>
                <a:r>
                  <a:rPr lang="en-US" sz="1800" dirty="0">
                    <a:latin typeface="Times New Roman" panose="02020603050405020304" pitchFamily="18" charset="0"/>
                    <a:cs typeface="Times New Roman" panose="02020603050405020304" pitchFamily="18" charset="0"/>
                  </a:rPr>
                  <a:t>The magnetic field changes in a narrower band </a:t>
                </a:r>
                <a14:m>
                  <m:oMath xmlns:m="http://schemas.openxmlformats.org/officeDocument/2006/math">
                    <m:r>
                      <a:rPr lang="ru-RU" sz="1800" b="0" i="0" smtClean="0">
                        <a:latin typeface="Cambria Math"/>
                        <a:ea typeface="Cambria Math"/>
                        <a:cs typeface="Times New Roman" panose="02020603050405020304" pitchFamily="18" charset="0"/>
                      </a:rPr>
                      <m:t> </m:t>
                    </m:r>
                    <m:sSup>
                      <m:sSupPr>
                        <m:ctrlPr>
                          <a:rPr lang="en-US" sz="1800" i="1">
                            <a:latin typeface="Cambria Math"/>
                            <a:ea typeface="Cambria Math"/>
                            <a:cs typeface="Times New Roman" panose="02020603050405020304" pitchFamily="18" charset="0"/>
                          </a:rPr>
                        </m:ctrlPr>
                      </m:sSupPr>
                      <m:e>
                        <m:r>
                          <a:rPr lang="en-US" sz="1800" i="1">
                            <a:latin typeface="Cambria Math"/>
                            <a:ea typeface="Cambria Math"/>
                            <a:cs typeface="Times New Roman" panose="02020603050405020304" pitchFamily="18" charset="0"/>
                          </a:rPr>
                          <m:t>𝑏</m:t>
                        </m:r>
                      </m:e>
                      <m:sup>
                        <m:r>
                          <a:rPr lang="en-US" sz="1800" i="1">
                            <a:latin typeface="Cambria Math"/>
                            <a:ea typeface="Cambria Math"/>
                            <a:cs typeface="Times New Roman" panose="02020603050405020304" pitchFamily="18" charset="0"/>
                          </a:rPr>
                          <m:t>′</m:t>
                        </m:r>
                      </m:sup>
                    </m:sSup>
                    <m:r>
                      <a:rPr lang="en-US" sz="1800" i="1">
                        <a:latin typeface="Cambria Math"/>
                        <a:ea typeface="Cambria Math"/>
                        <a:cs typeface="Times New Roman" panose="02020603050405020304" pitchFamily="18" charset="0"/>
                      </a:rPr>
                      <m:t>&lt;</m:t>
                    </m:r>
                    <m:r>
                      <a:rPr lang="en-US" sz="1800" b="0" i="1" smtClean="0">
                        <a:latin typeface="Cambria Math"/>
                        <a:ea typeface="Cambria Math"/>
                        <a:cs typeface="Times New Roman" panose="02020603050405020304" pitchFamily="18" charset="0"/>
                      </a:rPr>
                      <m:t>𝑦</m:t>
                    </m:r>
                    <m:r>
                      <a:rPr lang="en-US" sz="1800" b="0" i="1" smtClean="0">
                        <a:latin typeface="Cambria Math"/>
                        <a:ea typeface="Cambria Math"/>
                        <a:cs typeface="Times New Roman" panose="02020603050405020304" pitchFamily="18" charset="0"/>
                      </a:rPr>
                      <m:t>&lt;</m:t>
                    </m:r>
                    <m:r>
                      <a:rPr lang="en-US" sz="1800" i="1">
                        <a:latin typeface="Cambria Math"/>
                        <a:ea typeface="Cambria Math"/>
                        <a:cs typeface="Times New Roman" panose="02020603050405020304" pitchFamily="18" charset="0"/>
                      </a:rPr>
                      <m:t>𝑎</m:t>
                    </m:r>
                  </m:oMath>
                </a14:m>
                <a:r>
                  <a:rPr lang="ru-RU"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on the edge of the strip</a:t>
                </a:r>
                <a:endParaRPr lang="ru-RU" sz="1800" dirty="0" smtClean="0">
                  <a:latin typeface="Times New Roman" panose="02020603050405020304" pitchFamily="18" charset="0"/>
                  <a:cs typeface="Times New Roman" panose="02020603050405020304" pitchFamily="18" charset="0"/>
                </a:endParaRPr>
              </a:p>
              <a:p>
                <a:pPr marL="361950" indent="-361950" algn="just">
                  <a:spcAft>
                    <a:spcPts val="600"/>
                  </a:spcAft>
                  <a:buAutoNum type="arabicPeriod" startAt="2"/>
                </a:pPr>
                <a:r>
                  <a:rPr lang="ru-RU" sz="1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1800" b="0" i="0" smtClean="0">
                        <a:latin typeface="Cambria Math"/>
                        <a:ea typeface="Cambria Math"/>
                        <a:cs typeface="Times New Roman" panose="02020603050405020304" pitchFamily="18" charset="0"/>
                      </a:rPr>
                      <m:t>0</m:t>
                    </m:r>
                    <m:r>
                      <a:rPr lang="en-US" sz="1800" b="0" i="1" smtClean="0">
                        <a:latin typeface="Cambria Math"/>
                        <a:ea typeface="Cambria Math"/>
                        <a:cs typeface="Times New Roman" panose="02020603050405020304" pitchFamily="18" charset="0"/>
                      </a:rPr>
                      <m:t>&lt;</m:t>
                    </m:r>
                    <m:r>
                      <a:rPr lang="en-US" sz="1800" b="0" i="1" smtClean="0">
                        <a:latin typeface="Cambria Math"/>
                        <a:cs typeface="Times New Roman" panose="02020603050405020304" pitchFamily="18" charset="0"/>
                      </a:rPr>
                      <m:t>𝑏</m:t>
                    </m:r>
                    <m:r>
                      <a:rPr lang="en-US" sz="1800" b="0" i="1" smtClean="0">
                        <a:latin typeface="Cambria Math"/>
                        <a:ea typeface="Cambria Math"/>
                        <a:cs typeface="Times New Roman" panose="02020603050405020304" pitchFamily="18" charset="0"/>
                      </a:rPr>
                      <m:t>&lt;</m:t>
                    </m:r>
                    <m:r>
                      <a:rPr lang="en-US" sz="1800" b="0" i="1" smtClean="0">
                        <a:latin typeface="Cambria Math"/>
                        <a:ea typeface="Cambria Math"/>
                        <a:cs typeface="Times New Roman" panose="02020603050405020304" pitchFamily="18" charset="0"/>
                      </a:rPr>
                      <m:t>𝑏</m:t>
                    </m:r>
                    <m:r>
                      <a:rPr lang="en-US" sz="1800" b="0" i="1" smtClean="0">
                        <a:latin typeface="Cambria Math"/>
                        <a:ea typeface="Cambria Math"/>
                        <a:cs typeface="Times New Roman" panose="02020603050405020304" pitchFamily="18" charset="0"/>
                      </a:rPr>
                      <m:t>′&lt;</m:t>
                    </m:r>
                    <m:r>
                      <a:rPr lang="en-US" sz="1800" b="0" i="1" smtClean="0">
                        <a:latin typeface="Cambria Math"/>
                        <a:ea typeface="Cambria Math"/>
                        <a:cs typeface="Times New Roman" panose="02020603050405020304" pitchFamily="18" charset="0"/>
                      </a:rPr>
                      <m:t>𝑎</m:t>
                    </m:r>
                  </m:oMath>
                </a14:m>
                <a:endParaRPr lang="ru-RU" sz="1800" dirty="0" smtClean="0">
                  <a:latin typeface="Times New Roman" panose="02020603050405020304" pitchFamily="18" charset="0"/>
                  <a:cs typeface="Times New Roman" panose="02020603050405020304" pitchFamily="18" charset="0"/>
                </a:endParaRPr>
              </a:p>
              <a:p>
                <a:pPr marL="361950" indent="-361950" algn="just">
                  <a:spcAft>
                    <a:spcPts val="600"/>
                  </a:spcAft>
                  <a:buAutoNum type="arabicPeriod" startAt="2"/>
                </a:pPr>
                <a:r>
                  <a:rPr lang="en-US" sz="1800" dirty="0">
                    <a:latin typeface="Times New Roman" panose="02020603050405020304" pitchFamily="18" charset="0"/>
                    <a:cs typeface="Times New Roman" panose="02020603050405020304" pitchFamily="18" charset="0"/>
                  </a:rPr>
                  <a:t>The energy dissipated in the strip for half a cycle is equal to</a:t>
                </a:r>
                <a14:m>
                  <m:oMath xmlns:m="http://schemas.openxmlformats.org/officeDocument/2006/math">
                    <m:r>
                      <a:rPr lang="ru-RU" sz="1800" b="0" i="0" smtClean="0">
                        <a:latin typeface="Cambria Math"/>
                        <a:cs typeface="Times New Roman" panose="02020603050405020304" pitchFamily="18" charset="0"/>
                      </a:rPr>
                      <m:t> </m:t>
                    </m:r>
                  </m:oMath>
                </a14:m>
                <a:endParaRPr lang="ru-RU" sz="1800" b="0" i="0" dirty="0" smtClean="0">
                  <a:latin typeface="Cambria Math"/>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ru-RU" sz="1800" i="1" smtClean="0">
                              <a:latin typeface="Cambria Math"/>
                              <a:cs typeface="Times New Roman" panose="02020603050405020304" pitchFamily="18" charset="0"/>
                            </a:rPr>
                          </m:ctrlPr>
                        </m:sSubPr>
                        <m:e>
                          <m:r>
                            <a:rPr lang="en-US" sz="1800" b="0" i="1" smtClean="0">
                              <a:latin typeface="Cambria Math"/>
                              <a:cs typeface="Times New Roman" panose="02020603050405020304" pitchFamily="18" charset="0"/>
                            </a:rPr>
                            <m:t>𝑈</m:t>
                          </m:r>
                        </m:e>
                        <m:sub>
                          <m:r>
                            <a:rPr lang="en-US" sz="1800" b="0" i="1" smtClean="0">
                              <a:latin typeface="Cambria Math"/>
                              <a:cs typeface="Times New Roman" panose="02020603050405020304" pitchFamily="18" charset="0"/>
                            </a:rPr>
                            <m:t>𝐻𝐶</m:t>
                          </m:r>
                        </m:sub>
                      </m:sSub>
                      <m:r>
                        <a:rPr lang="en-US" sz="1800" b="0" i="1" smtClean="0">
                          <a:latin typeface="Cambria Math"/>
                          <a:cs typeface="Times New Roman" panose="02020603050405020304" pitchFamily="18" charset="0"/>
                        </a:rPr>
                        <m:t>=</m:t>
                      </m:r>
                      <m:sSub>
                        <m:sSubPr>
                          <m:ctrlPr>
                            <a:rPr lang="en-US" sz="1800" b="0" i="1" smtClean="0">
                              <a:latin typeface="Cambria Math"/>
                              <a:cs typeface="Times New Roman" panose="02020603050405020304" pitchFamily="18" charset="0"/>
                            </a:rPr>
                          </m:ctrlPr>
                        </m:sSubPr>
                        <m:e>
                          <m:r>
                            <a:rPr lang="en-US" sz="1800" b="0" i="1" smtClean="0">
                              <a:latin typeface="Cambria Math"/>
                              <a:ea typeface="Cambria Math"/>
                              <a:cs typeface="Times New Roman" panose="02020603050405020304" pitchFamily="18" charset="0"/>
                            </a:rPr>
                            <m:t>𝜇</m:t>
                          </m:r>
                        </m:e>
                        <m:sub>
                          <m:r>
                            <a:rPr lang="en-US" sz="1800" b="0" i="1" smtClean="0">
                              <a:latin typeface="Cambria Math"/>
                              <a:cs typeface="Times New Roman" panose="02020603050405020304" pitchFamily="18" charset="0"/>
                            </a:rPr>
                            <m:t>0</m:t>
                          </m:r>
                        </m:sub>
                      </m:sSub>
                      <m:sSub>
                        <m:sSubPr>
                          <m:ctrlPr>
                            <a:rPr lang="en-US" sz="1800" b="0" i="1" smtClean="0">
                              <a:latin typeface="Cambria Math"/>
                              <a:cs typeface="Times New Roman" panose="02020603050405020304" pitchFamily="18" charset="0"/>
                            </a:rPr>
                          </m:ctrlPr>
                        </m:sSubPr>
                        <m:e>
                          <m:r>
                            <a:rPr lang="en-US" sz="1800" b="0" i="1" smtClean="0">
                              <a:latin typeface="Cambria Math"/>
                              <a:cs typeface="Times New Roman" panose="02020603050405020304" pitchFamily="18" charset="0"/>
                            </a:rPr>
                            <m:t>𝐽</m:t>
                          </m:r>
                        </m:e>
                        <m:sub>
                          <m:r>
                            <a:rPr lang="en-US" sz="1800" b="0" i="1" smtClean="0">
                              <a:latin typeface="Cambria Math"/>
                              <a:cs typeface="Times New Roman" panose="02020603050405020304" pitchFamily="18" charset="0"/>
                            </a:rPr>
                            <m:t>𝑐</m:t>
                          </m:r>
                        </m:sub>
                      </m:sSub>
                      <m:nary>
                        <m:naryPr>
                          <m:ctrlPr>
                            <a:rPr lang="en-US" sz="1800" b="0" i="1" smtClean="0">
                              <a:latin typeface="Cambria Math"/>
                              <a:cs typeface="Times New Roman" panose="02020603050405020304" pitchFamily="18" charset="0"/>
                            </a:rPr>
                          </m:ctrlPr>
                        </m:naryPr>
                        <m:sub>
                          <m:r>
                            <m:rPr>
                              <m:brk m:alnAt="23"/>
                            </m:rPr>
                            <a:rPr lang="en-US" sz="1800" b="0" i="1" smtClean="0">
                              <a:latin typeface="Cambria Math"/>
                              <a:cs typeface="Times New Roman" panose="02020603050405020304" pitchFamily="18" charset="0"/>
                            </a:rPr>
                            <m:t>𝑏</m:t>
                          </m:r>
                          <m:r>
                            <a:rPr lang="en-US" sz="1800" b="0" i="1" smtClean="0">
                              <a:latin typeface="Cambria Math"/>
                              <a:cs typeface="Times New Roman" panose="02020603050405020304" pitchFamily="18" charset="0"/>
                            </a:rPr>
                            <m:t>′</m:t>
                          </m:r>
                        </m:sub>
                        <m:sup>
                          <m:r>
                            <a:rPr lang="en-US" sz="1800" b="0" i="1" smtClean="0">
                              <a:latin typeface="Cambria Math"/>
                              <a:cs typeface="Times New Roman" panose="02020603050405020304" pitchFamily="18" charset="0"/>
                            </a:rPr>
                            <m:t>𝑎</m:t>
                          </m:r>
                        </m:sup>
                        <m:e>
                          <m:r>
                            <a:rPr lang="en-US" sz="1800" b="0" i="1" smtClean="0">
                              <a:latin typeface="Cambria Math"/>
                              <a:cs typeface="Times New Roman" panose="02020603050405020304" pitchFamily="18" charset="0"/>
                            </a:rPr>
                            <m:t>𝑑𝑦</m:t>
                          </m:r>
                        </m:e>
                      </m:nary>
                      <m:nary>
                        <m:naryPr>
                          <m:ctrlPr>
                            <a:rPr lang="en-US" sz="1800" b="0" i="1" smtClean="0">
                              <a:latin typeface="Cambria Math"/>
                              <a:cs typeface="Times New Roman" panose="02020603050405020304" pitchFamily="18" charset="0"/>
                            </a:rPr>
                          </m:ctrlPr>
                        </m:naryPr>
                        <m:sub>
                          <m:r>
                            <m:rPr>
                              <m:brk m:alnAt="23"/>
                            </m:rPr>
                            <a:rPr lang="en-US" sz="1800" b="0" i="1" smtClean="0">
                              <a:latin typeface="Cambria Math"/>
                              <a:cs typeface="Times New Roman" panose="02020603050405020304" pitchFamily="18" charset="0"/>
                            </a:rPr>
                            <m:t>𝑏</m:t>
                          </m:r>
                          <m:r>
                            <a:rPr lang="en-US" sz="1800" b="0" i="1" smtClean="0">
                              <a:latin typeface="Cambria Math"/>
                              <a:cs typeface="Times New Roman" panose="02020603050405020304" pitchFamily="18" charset="0"/>
                            </a:rPr>
                            <m:t>′</m:t>
                          </m:r>
                        </m:sub>
                        <m:sup>
                          <m:r>
                            <a:rPr lang="en-US" sz="1800" b="0" i="1" smtClean="0">
                              <a:latin typeface="Cambria Math"/>
                              <a:cs typeface="Times New Roman" panose="02020603050405020304" pitchFamily="18" charset="0"/>
                            </a:rPr>
                            <m:t>𝑦</m:t>
                          </m:r>
                        </m:sup>
                        <m:e>
                          <m:d>
                            <m:dPr>
                              <m:begChr m:val="["/>
                              <m:endChr m:val="]"/>
                              <m:ctrlPr>
                                <a:rPr lang="en-US" sz="1800" b="0" i="1" smtClean="0">
                                  <a:latin typeface="Cambria Math"/>
                                  <a:cs typeface="Times New Roman" panose="02020603050405020304" pitchFamily="18" charset="0"/>
                                </a:rPr>
                              </m:ctrlPr>
                            </m:dPr>
                            <m:e>
                              <m:sSub>
                                <m:sSubPr>
                                  <m:ctrlPr>
                                    <a:rPr lang="en-US" sz="1800" i="1">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a:latin typeface="Cambria Math"/>
                                      <a:ea typeface="Cambria Math"/>
                                      <a:cs typeface="Times New Roman" panose="02020603050405020304" pitchFamily="18" charset="0"/>
                                    </a:rPr>
                                    <m:t>↑</m:t>
                                  </m:r>
                                </m:sub>
                              </m:sSub>
                              <m:d>
                                <m:dPr>
                                  <m:ctrlPr>
                                    <a:rPr lang="en-US" sz="1800" i="1">
                                      <a:latin typeface="Cambria Math"/>
                                      <a:ea typeface="Cambria Math"/>
                                      <a:cs typeface="Times New Roman" panose="02020603050405020304" pitchFamily="18" charset="0"/>
                                    </a:rPr>
                                  </m:ctrlPr>
                                </m:dPr>
                                <m:e>
                                  <m:r>
                                    <a:rPr lang="en-US" sz="1800" i="1">
                                      <a:latin typeface="Cambria Math"/>
                                      <a:ea typeface="Cambria Math"/>
                                      <a:cs typeface="Times New Roman" panose="02020603050405020304" pitchFamily="18" charset="0"/>
                                    </a:rPr>
                                    <m:t>𝑢</m:t>
                                  </m:r>
                                </m:e>
                              </m:d>
                              <m:r>
                                <a:rPr lang="en-US" sz="1800" i="1">
                                  <a:latin typeface="Cambria Math"/>
                                  <a:ea typeface="Cambria Math"/>
                                  <a:cs typeface="Times New Roman" panose="02020603050405020304" pitchFamily="18" charset="0"/>
                                </a:rPr>
                                <m:t>−</m:t>
                              </m:r>
                              <m:sSub>
                                <m:sSubPr>
                                  <m:ctrlPr>
                                    <a:rPr lang="en-US" sz="1800" i="1">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a:latin typeface="Cambria Math"/>
                                      <a:ea typeface="Cambria Math"/>
                                      <a:cs typeface="Times New Roman" panose="02020603050405020304" pitchFamily="18" charset="0"/>
                                    </a:rPr>
                                    <m:t>↓</m:t>
                                  </m:r>
                                </m:sub>
                              </m:sSub>
                              <m:d>
                                <m:dPr>
                                  <m:ctrlPr>
                                    <a:rPr lang="en-US" sz="1800" i="1">
                                      <a:latin typeface="Cambria Math"/>
                                      <a:ea typeface="Cambria Math"/>
                                      <a:cs typeface="Times New Roman" panose="02020603050405020304" pitchFamily="18" charset="0"/>
                                    </a:rPr>
                                  </m:ctrlPr>
                                </m:dPr>
                                <m:e>
                                  <m:r>
                                    <a:rPr lang="en-US" sz="1800" i="1">
                                      <a:latin typeface="Cambria Math"/>
                                      <a:ea typeface="Cambria Math"/>
                                      <a:cs typeface="Times New Roman" panose="02020603050405020304" pitchFamily="18" charset="0"/>
                                    </a:rPr>
                                    <m:t>𝑢</m:t>
                                  </m:r>
                                </m:e>
                              </m:d>
                            </m:e>
                          </m:d>
                          <m:r>
                            <a:rPr lang="en-US" sz="1800" b="0" i="1" smtClean="0">
                              <a:latin typeface="Cambria Math"/>
                              <a:cs typeface="Times New Roman" panose="02020603050405020304" pitchFamily="18" charset="0"/>
                            </a:rPr>
                            <m:t>𝑑𝑢</m:t>
                          </m:r>
                        </m:e>
                      </m:nary>
                    </m:oMath>
                  </m:oMathPara>
                </a14:m>
                <a:endParaRPr lang="en-US" sz="1800" dirty="0" smtClean="0">
                  <a:latin typeface="Times New Roman" panose="02020603050405020304" pitchFamily="18" charset="0"/>
                  <a:cs typeface="Times New Roman" panose="02020603050405020304" pitchFamily="18" charset="0"/>
                </a:endParaRPr>
              </a:p>
              <a:p>
                <a:pPr marL="361950" indent="-361950" algn="just">
                  <a:spcAft>
                    <a:spcPts val="600"/>
                  </a:spcAft>
                  <a:buAutoNum type="arabicPeriod" startAt="5"/>
                </a:pPr>
                <a:r>
                  <a:rPr lang="en-US" sz="1800" dirty="0">
                    <a:latin typeface="Times New Roman" panose="02020603050405020304" pitchFamily="18" charset="0"/>
                    <a:cs typeface="Times New Roman" panose="02020603050405020304" pitchFamily="18" charset="0"/>
                  </a:rPr>
                  <a:t>Thus, losses are uniquely determined by a pair of field profiles at peak current values.</a:t>
                </a:r>
              </a:p>
              <a:p>
                <a:pPr marL="361950" indent="-361950" algn="just">
                  <a:spcAft>
                    <a:spcPts val="600"/>
                  </a:spcAft>
                  <a:buAutoNum type="arabicPeriod" startAt="5"/>
                </a:pPr>
                <a:r>
                  <a:rPr lang="en-US" sz="1800" dirty="0">
                    <a:latin typeface="Times New Roman" panose="02020603050405020304" pitchFamily="18" charset="0"/>
                    <a:cs typeface="Times New Roman" panose="02020603050405020304" pitchFamily="18" charset="0"/>
                  </a:rPr>
                  <a:t>A preliminary analysis gives a non-monotonic dependence of the losses on the strength of the direct current, which corresponds to different signs in front of the terms in the </a:t>
                </a:r>
                <a:r>
                  <a:rPr lang="en-US" sz="1800" dirty="0" smtClean="0">
                    <a:latin typeface="Times New Roman" panose="02020603050405020304" pitchFamily="18" charset="0"/>
                    <a:cs typeface="Times New Roman" panose="02020603050405020304" pitchFamily="18" charset="0"/>
                  </a:rPr>
                  <a:t>formula</a:t>
                </a:r>
                <a:endParaRPr lang="ru-RU" sz="1800" dirty="0" smtClean="0">
                  <a:latin typeface="Times New Roman" panose="02020603050405020304" pitchFamily="18" charset="0"/>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uk-UA" sz="1800" i="1">
                              <a:latin typeface="Cambria Math"/>
                              <a:ea typeface="Times New Roman"/>
                            </a:rPr>
                          </m:ctrlPr>
                        </m:sSubPr>
                        <m:e>
                          <m:r>
                            <a:rPr lang="en-US" sz="1800" i="1">
                              <a:latin typeface="Cambria Math"/>
                              <a:ea typeface="Times New Roman"/>
                            </a:rPr>
                            <m:t>𝑅</m:t>
                          </m:r>
                        </m:e>
                        <m:sub>
                          <m:r>
                            <a:rPr lang="en-US" sz="1800" i="1">
                              <a:latin typeface="Cambria Math"/>
                              <a:ea typeface="Times New Roman"/>
                            </a:rPr>
                            <m:t>1</m:t>
                          </m:r>
                        </m:sub>
                      </m:sSub>
                      <m:r>
                        <a:rPr lang="en-US" sz="1800" i="1">
                          <a:latin typeface="Cambria Math"/>
                          <a:ea typeface="Times New Roman"/>
                        </a:rPr>
                        <m:t>(</m:t>
                      </m:r>
                      <m:r>
                        <a:rPr lang="en-US" sz="1800" i="1">
                          <a:latin typeface="Cambria Math"/>
                          <a:ea typeface="Times New Roman"/>
                        </a:rPr>
                        <m:t>𝑡</m:t>
                      </m:r>
                      <m:r>
                        <a:rPr lang="en-US" sz="1800" i="1">
                          <a:latin typeface="Cambria Math"/>
                          <a:ea typeface="Times New Roman"/>
                        </a:rPr>
                        <m:t>)≈</m:t>
                      </m:r>
                      <m:sSub>
                        <m:sSubPr>
                          <m:ctrlPr>
                            <a:rPr lang="uk-UA" sz="1800" i="1">
                              <a:latin typeface="Cambria Math"/>
                              <a:ea typeface="Times New Roman"/>
                            </a:rPr>
                          </m:ctrlPr>
                        </m:sSubPr>
                        <m:e>
                          <m:r>
                            <a:rPr lang="en-US" sz="1800" i="1">
                              <a:latin typeface="Cambria Math"/>
                              <a:ea typeface="Times New Roman"/>
                            </a:rPr>
                            <m:t>𝑅</m:t>
                          </m:r>
                        </m:e>
                        <m:sub>
                          <m:r>
                            <a:rPr lang="en-US" sz="1800" i="1">
                              <a:latin typeface="Cambria Math"/>
                              <a:ea typeface="Times New Roman"/>
                            </a:rPr>
                            <m:t>11</m:t>
                          </m:r>
                        </m:sub>
                      </m:sSub>
                      <m:d>
                        <m:dPr>
                          <m:begChr m:val="["/>
                          <m:endChr m:val="]"/>
                          <m:ctrlPr>
                            <a:rPr lang="uk-UA" sz="1800" i="1">
                              <a:latin typeface="Cambria Math"/>
                              <a:ea typeface="Times New Roman"/>
                            </a:rPr>
                          </m:ctrlPr>
                        </m:dPr>
                        <m:e>
                          <m:r>
                            <a:rPr lang="en-US" sz="1800" i="1">
                              <a:latin typeface="Cambria Math"/>
                              <a:ea typeface="Times New Roman"/>
                            </a:rPr>
                            <m:t>1−</m:t>
                          </m:r>
                          <m:f>
                            <m:fPr>
                              <m:ctrlPr>
                                <a:rPr lang="uk-UA" sz="1800" i="1">
                                  <a:latin typeface="Cambria Math"/>
                                  <a:ea typeface="Times New Roman"/>
                                </a:rPr>
                              </m:ctrlPr>
                            </m:fPr>
                            <m:num>
                              <m:sSup>
                                <m:sSupPr>
                                  <m:ctrlPr>
                                    <a:rPr lang="uk-UA" sz="1800" i="1">
                                      <a:latin typeface="Cambria Math"/>
                                      <a:ea typeface="Times New Roman"/>
                                    </a:rPr>
                                  </m:ctrlPr>
                                </m:sSupPr>
                                <m:e>
                                  <m:r>
                                    <a:rPr lang="en-US" sz="1800" i="1">
                                      <a:latin typeface="Cambria Math"/>
                                      <a:ea typeface="Times New Roman"/>
                                    </a:rPr>
                                    <m:t>𝐼</m:t>
                                  </m:r>
                                  <m:d>
                                    <m:dPr>
                                      <m:ctrlPr>
                                        <a:rPr lang="uk-UA" sz="1800" i="1">
                                          <a:latin typeface="Cambria Math"/>
                                          <a:ea typeface="Times New Roman"/>
                                        </a:rPr>
                                      </m:ctrlPr>
                                    </m:dPr>
                                    <m:e>
                                      <m:r>
                                        <a:rPr lang="en-US" sz="1800" i="1">
                                          <a:latin typeface="Cambria Math"/>
                                          <a:ea typeface="Times New Roman"/>
                                        </a:rPr>
                                        <m:t>𝑡</m:t>
                                      </m:r>
                                    </m:e>
                                  </m:d>
                                </m:e>
                                <m:sup>
                                  <m:r>
                                    <a:rPr lang="en-US" sz="1800" i="1">
                                      <a:latin typeface="Cambria Math"/>
                                      <a:ea typeface="Times New Roman"/>
                                    </a:rPr>
                                    <m:t>2</m:t>
                                  </m:r>
                                </m:sup>
                              </m:sSup>
                            </m:num>
                            <m:den>
                              <m:sSubSup>
                                <m:sSubSupPr>
                                  <m:ctrlPr>
                                    <a:rPr lang="uk-UA" sz="1800" i="1">
                                      <a:latin typeface="Cambria Math"/>
                                      <a:ea typeface="Times New Roman"/>
                                    </a:rPr>
                                  </m:ctrlPr>
                                </m:sSubSupPr>
                                <m:e>
                                  <m:r>
                                    <a:rPr lang="en-US" sz="1800" i="1">
                                      <a:latin typeface="Cambria Math"/>
                                      <a:ea typeface="Times New Roman"/>
                                    </a:rPr>
                                    <m:t>𝐼</m:t>
                                  </m:r>
                                </m:e>
                                <m:sub>
                                  <m:r>
                                    <a:rPr lang="en-US" sz="1800" i="1">
                                      <a:latin typeface="Cambria Math"/>
                                      <a:ea typeface="Times New Roman"/>
                                    </a:rPr>
                                    <m:t>0</m:t>
                                  </m:r>
                                  <m:r>
                                    <a:rPr lang="en-US" sz="1800" i="1">
                                      <a:latin typeface="Cambria Math"/>
                                      <a:ea typeface="Times New Roman"/>
                                    </a:rPr>
                                    <m:t>𝑅</m:t>
                                  </m:r>
                                </m:sub>
                                <m:sup>
                                  <m:r>
                                    <a:rPr lang="en-US" sz="1800" i="1">
                                      <a:latin typeface="Cambria Math"/>
                                      <a:ea typeface="Times New Roman"/>
                                    </a:rPr>
                                    <m:t>2</m:t>
                                  </m:r>
                                </m:sup>
                              </m:sSubSup>
                            </m:den>
                          </m:f>
                          <m:r>
                            <a:rPr lang="en-US" sz="1800" i="1">
                              <a:latin typeface="Cambria Math"/>
                              <a:ea typeface="Times New Roman"/>
                            </a:rPr>
                            <m:t>+</m:t>
                          </m:r>
                          <m:f>
                            <m:fPr>
                              <m:ctrlPr>
                                <a:rPr lang="uk-UA" sz="1800" i="1">
                                  <a:latin typeface="Cambria Math"/>
                                  <a:ea typeface="Times New Roman"/>
                                </a:rPr>
                              </m:ctrlPr>
                            </m:fPr>
                            <m:num>
                              <m:sSup>
                                <m:sSupPr>
                                  <m:ctrlPr>
                                    <a:rPr lang="uk-UA" sz="1800" i="1">
                                      <a:latin typeface="Cambria Math"/>
                                      <a:ea typeface="Times New Roman"/>
                                    </a:rPr>
                                  </m:ctrlPr>
                                </m:sSupPr>
                                <m:e>
                                  <m:r>
                                    <a:rPr lang="en-US" sz="1800" i="1">
                                      <a:latin typeface="Cambria Math"/>
                                      <a:ea typeface="Times New Roman"/>
                                    </a:rPr>
                                    <m:t>𝐼</m:t>
                                  </m:r>
                                  <m:d>
                                    <m:dPr>
                                      <m:ctrlPr>
                                        <a:rPr lang="uk-UA" sz="1800" i="1">
                                          <a:latin typeface="Cambria Math"/>
                                          <a:ea typeface="Times New Roman"/>
                                        </a:rPr>
                                      </m:ctrlPr>
                                    </m:dPr>
                                    <m:e>
                                      <m:r>
                                        <a:rPr lang="en-US" sz="1800" i="1">
                                          <a:latin typeface="Cambria Math"/>
                                          <a:ea typeface="Times New Roman"/>
                                        </a:rPr>
                                        <m:t>𝑡</m:t>
                                      </m:r>
                                    </m:e>
                                  </m:d>
                                </m:e>
                                <m:sup>
                                  <m:r>
                                    <a:rPr lang="en-US" sz="1800" i="1">
                                      <a:latin typeface="Cambria Math"/>
                                      <a:ea typeface="Times New Roman"/>
                                    </a:rPr>
                                    <m:t>4</m:t>
                                  </m:r>
                                </m:sup>
                              </m:sSup>
                            </m:num>
                            <m:den>
                              <m:sSubSup>
                                <m:sSubSupPr>
                                  <m:ctrlPr>
                                    <a:rPr lang="uk-UA" sz="1800" i="1">
                                      <a:latin typeface="Cambria Math"/>
                                      <a:ea typeface="Times New Roman"/>
                                    </a:rPr>
                                  </m:ctrlPr>
                                </m:sSubSupPr>
                                <m:e>
                                  <m:r>
                                    <a:rPr lang="en-US" sz="1800" i="1">
                                      <a:latin typeface="Cambria Math"/>
                                      <a:ea typeface="Times New Roman"/>
                                    </a:rPr>
                                    <m:t>𝐼</m:t>
                                  </m:r>
                                </m:e>
                                <m:sub>
                                  <m:r>
                                    <a:rPr lang="en-US" sz="1800" i="1">
                                      <a:latin typeface="Cambria Math"/>
                                      <a:ea typeface="Times New Roman"/>
                                    </a:rPr>
                                    <m:t>0</m:t>
                                  </m:r>
                                  <m:r>
                                    <a:rPr lang="en-US" sz="1800" i="1">
                                      <a:latin typeface="Cambria Math"/>
                                      <a:ea typeface="Times New Roman"/>
                                    </a:rPr>
                                    <m:t>𝑅</m:t>
                                  </m:r>
                                </m:sub>
                                <m:sup>
                                  <m:r>
                                    <a:rPr lang="en-US" sz="1800" i="1">
                                      <a:latin typeface="Cambria Math"/>
                                      <a:ea typeface="Times New Roman"/>
                                    </a:rPr>
                                    <m:t>4</m:t>
                                  </m:r>
                                </m:sup>
                              </m:sSubSup>
                            </m:den>
                          </m:f>
                        </m:e>
                      </m:d>
                    </m:oMath>
                  </m:oMathPara>
                </a14:m>
                <a:endParaRPr lang="uk-UA" sz="1800" dirty="0">
                  <a:latin typeface="Times New Roman"/>
                  <a:ea typeface="Times New Roman"/>
                </a:endParaRPr>
              </a:p>
              <a:p>
                <a:pPr marL="361950" algn="just">
                  <a:spcAft>
                    <a:spcPts val="600"/>
                  </a:spcAft>
                </a:pPr>
                <a:r>
                  <a:rPr lang="en-US" sz="1800" dirty="0">
                    <a:latin typeface="Times New Roman" panose="02020603050405020304" pitchFamily="18" charset="0"/>
                    <a:cs typeface="Times New Roman" panose="02020603050405020304" pitchFamily="18" charset="0"/>
                  </a:rPr>
                  <a:t>and qualitatively explains the possibility of the "catastrophe" effect.</a:t>
                </a:r>
                <a:endParaRPr lang="uk-UA" sz="1800" dirty="0">
                  <a:latin typeface="Times New Roman" panose="02020603050405020304" pitchFamily="18" charset="0"/>
                  <a:cs typeface="Times New Roman" panose="020206030504050203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9902544" y="10026111"/>
                <a:ext cx="4896544" cy="6872651"/>
              </a:xfrm>
              <a:prstGeom prst="rect">
                <a:avLst/>
              </a:prstGeom>
              <a:blipFill rotWithShape="1">
                <a:blip r:embed="rId18"/>
                <a:stretch>
                  <a:fillRect l="-994" t="-354" r="-870" b="-443"/>
                </a:stretch>
              </a:blipFill>
              <a:ln w="12700">
                <a:solidFill>
                  <a:schemeClr val="tx1"/>
                </a:solidFill>
              </a:ln>
            </p:spPr>
            <p:txBody>
              <a:bodyPr/>
              <a:lstStyle/>
              <a:p>
                <a:r>
                  <a:rPr lang="uk-UA">
                    <a:noFill/>
                  </a:rPr>
                  <a:t> </a:t>
                </a:r>
              </a:p>
            </p:txBody>
          </p:sp>
        </mc:Fallback>
      </mc:AlternateContent>
      <p:pic>
        <p:nvPicPr>
          <p:cNvPr id="1033" name="Picture 9"/>
          <p:cNvPicPr>
            <a:picLocks noChangeAspect="1" noChangeArrowheads="1"/>
          </p:cNvPicPr>
          <p:nvPr/>
        </p:nvPicPr>
        <p:blipFill rotWithShape="1">
          <a:blip r:embed="rId19">
            <a:extLst>
              <a:ext uri="{28A0092B-C50C-407E-A947-70E740481C1C}">
                <a14:useLocalDpi xmlns:a14="http://schemas.microsoft.com/office/drawing/2010/main" val="0"/>
              </a:ext>
            </a:extLst>
          </a:blip>
          <a:srcRect l="4039" t="9162" r="6922"/>
          <a:stretch/>
        </p:blipFill>
        <p:spPr bwMode="auto">
          <a:xfrm>
            <a:off x="15279851" y="14221793"/>
            <a:ext cx="2838843" cy="169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3792634" y="16221653"/>
            <a:ext cx="5774120" cy="1354217"/>
          </a:xfrm>
          <a:prstGeom prst="rect">
            <a:avLst/>
          </a:prstGeom>
          <a:solidFill>
            <a:schemeClr val="accent1">
              <a:lumMod val="20000"/>
              <a:lumOff val="80000"/>
            </a:schemeClr>
          </a:solidFill>
          <a:ln w="12700">
            <a:solidFill>
              <a:schemeClr val="tx1"/>
            </a:solidFill>
          </a:ln>
        </p:spPr>
        <p:txBody>
          <a:bodyPr wrap="square" rtlCol="0">
            <a:spAutoFit/>
          </a:bodyPr>
          <a:lstStyle/>
          <a:p>
            <a:pPr algn="just">
              <a:spcAft>
                <a:spcPts val="1200"/>
              </a:spcAft>
            </a:pPr>
            <a:r>
              <a:rPr lang="en-US" sz="1800" dirty="0">
                <a:latin typeface="Times New Roman" panose="02020603050405020304" pitchFamily="18" charset="0"/>
                <a:cs typeface="Times New Roman" panose="02020603050405020304" pitchFamily="18" charset="0"/>
              </a:rPr>
              <a:t>Characteristic type of current and field dependences in the cross section of the strip in the presence of direct current comparable in amplitude to alternating current </a:t>
            </a:r>
            <a:endParaRPr lang="ru-RU" sz="1800" dirty="0" smtClean="0">
              <a:latin typeface="Times New Roman" panose="02020603050405020304" pitchFamily="18" charset="0"/>
              <a:cs typeface="Times New Roman" panose="02020603050405020304" pitchFamily="18" charset="0"/>
            </a:endParaRPr>
          </a:p>
          <a:p>
            <a:pPr algn="just">
              <a:spcAft>
                <a:spcPts val="1200"/>
              </a:spcAft>
            </a:pPr>
            <a:r>
              <a:rPr lang="en-US" sz="1800" dirty="0" smtClean="0">
                <a:latin typeface="Times New Roman" panose="02020603050405020304" pitchFamily="18" charset="0"/>
                <a:cs typeface="Times New Roman" panose="02020603050405020304" pitchFamily="18" charset="0"/>
              </a:rPr>
              <a:t>Type </a:t>
            </a:r>
            <a:r>
              <a:rPr lang="en-US" sz="1800" dirty="0">
                <a:latin typeface="Times New Roman" panose="02020603050405020304" pitchFamily="18" charset="0"/>
                <a:cs typeface="Times New Roman" panose="02020603050405020304" pitchFamily="18" charset="0"/>
              </a:rPr>
              <a:t>of hysteresis loop of power losses in one cycle</a:t>
            </a:r>
            <a:endParaRPr lang="uk-UA" sz="1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 name="TextBox 38"/>
              <p:cNvSpPr txBox="1"/>
              <p:nvPr/>
            </p:nvSpPr>
            <p:spPr>
              <a:xfrm>
                <a:off x="25180095" y="16576044"/>
                <a:ext cx="4398425" cy="923330"/>
              </a:xfrm>
              <a:prstGeom prst="rect">
                <a:avLst/>
              </a:prstGeom>
              <a:solidFill>
                <a:schemeClr val="accent1">
                  <a:lumMod val="20000"/>
                  <a:lumOff val="80000"/>
                </a:schemeClr>
              </a:solidFill>
              <a:ln w="12700">
                <a:solidFill>
                  <a:schemeClr val="tx1"/>
                </a:solidFill>
              </a:ln>
            </p:spPr>
            <p:txBody>
              <a:bodyPr wrap="square" rtlCol="0">
                <a:spAutoFit/>
              </a:bodyPr>
              <a:lstStyle/>
              <a:p>
                <a:pPr algn="just">
                  <a:spcAft>
                    <a:spcPts val="1200"/>
                  </a:spcAft>
                </a:pPr>
                <a:r>
                  <a:rPr lang="en-US" sz="1800" dirty="0" smtClean="0">
                    <a:latin typeface="Times New Roman" panose="02020603050405020304" pitchFamily="18" charset="0"/>
                    <a:cs typeface="Times New Roman" panose="02020603050405020304" pitchFamily="18" charset="0"/>
                  </a:rPr>
                  <a:t>Illustration of the change in the function </a:t>
                </a:r>
                <a14:m>
                  <m:oMath xmlns:m="http://schemas.openxmlformats.org/officeDocument/2006/math">
                    <m:d>
                      <m:dPr>
                        <m:begChr m:val="["/>
                        <m:endChr m:val="]"/>
                        <m:ctrlPr>
                          <a:rPr lang="en-US" sz="1800" i="1">
                            <a:latin typeface="Cambria Math"/>
                            <a:cs typeface="Times New Roman" panose="02020603050405020304" pitchFamily="18" charset="0"/>
                          </a:rPr>
                        </m:ctrlPr>
                      </m:dPr>
                      <m:e>
                        <m:sSub>
                          <m:sSubPr>
                            <m:ctrlPr>
                              <a:rPr lang="en-US" sz="1800" i="1">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a:latin typeface="Cambria Math"/>
                                <a:ea typeface="Cambria Math"/>
                                <a:cs typeface="Times New Roman" panose="02020603050405020304" pitchFamily="18" charset="0"/>
                              </a:rPr>
                              <m:t>↑</m:t>
                            </m:r>
                          </m:sub>
                        </m:sSub>
                        <m:d>
                          <m:dPr>
                            <m:ctrlPr>
                              <a:rPr lang="en-US" sz="1800" i="1">
                                <a:latin typeface="Cambria Math"/>
                                <a:ea typeface="Cambria Math"/>
                                <a:cs typeface="Times New Roman" panose="02020603050405020304" pitchFamily="18" charset="0"/>
                              </a:rPr>
                            </m:ctrlPr>
                          </m:dPr>
                          <m:e>
                            <m:r>
                              <a:rPr lang="en-US" sz="1800" i="1">
                                <a:latin typeface="Cambria Math"/>
                                <a:ea typeface="Cambria Math"/>
                                <a:cs typeface="Times New Roman" panose="02020603050405020304" pitchFamily="18" charset="0"/>
                              </a:rPr>
                              <m:t>𝑢</m:t>
                            </m:r>
                          </m:e>
                        </m:d>
                        <m:r>
                          <a:rPr lang="en-US" sz="1800" i="1">
                            <a:latin typeface="Cambria Math"/>
                            <a:ea typeface="Cambria Math"/>
                            <a:cs typeface="Times New Roman" panose="02020603050405020304" pitchFamily="18" charset="0"/>
                          </a:rPr>
                          <m:t>−</m:t>
                        </m:r>
                        <m:sSub>
                          <m:sSubPr>
                            <m:ctrlPr>
                              <a:rPr lang="en-US" sz="1800" i="1">
                                <a:latin typeface="Cambria Math"/>
                                <a:cs typeface="Times New Roman" panose="02020603050405020304" pitchFamily="18" charset="0"/>
                              </a:rPr>
                            </m:ctrlPr>
                          </m:sSubPr>
                          <m:e>
                            <m:r>
                              <a:rPr lang="en-US" sz="1800" i="1">
                                <a:latin typeface="Cambria Math"/>
                                <a:cs typeface="Times New Roman" panose="02020603050405020304" pitchFamily="18" charset="0"/>
                              </a:rPr>
                              <m:t>𝐻</m:t>
                            </m:r>
                          </m:e>
                          <m:sub>
                            <m:r>
                              <a:rPr lang="en-US" sz="1800" i="1">
                                <a:latin typeface="Cambria Math"/>
                                <a:ea typeface="Cambria Math"/>
                                <a:cs typeface="Times New Roman" panose="02020603050405020304" pitchFamily="18" charset="0"/>
                              </a:rPr>
                              <m:t>↓</m:t>
                            </m:r>
                          </m:sub>
                        </m:sSub>
                        <m:d>
                          <m:dPr>
                            <m:ctrlPr>
                              <a:rPr lang="en-US" sz="1800" i="1">
                                <a:latin typeface="Cambria Math"/>
                                <a:ea typeface="Cambria Math"/>
                                <a:cs typeface="Times New Roman" panose="02020603050405020304" pitchFamily="18" charset="0"/>
                              </a:rPr>
                            </m:ctrlPr>
                          </m:dPr>
                          <m:e>
                            <m:r>
                              <a:rPr lang="en-US" sz="1800" i="1">
                                <a:latin typeface="Cambria Math"/>
                                <a:ea typeface="Cambria Math"/>
                                <a:cs typeface="Times New Roman" panose="02020603050405020304" pitchFamily="18" charset="0"/>
                              </a:rPr>
                              <m:t>𝑢</m:t>
                            </m:r>
                          </m:e>
                        </m:d>
                      </m:e>
                    </m:d>
                  </m:oMath>
                </a14:m>
                <a:r>
                  <a:rPr lang="en-US" sz="1800" dirty="0" smtClean="0">
                    <a:latin typeface="Times New Roman" panose="02020603050405020304" pitchFamily="18" charset="0"/>
                    <a:cs typeface="Times New Roman" panose="02020603050405020304" pitchFamily="18" charset="0"/>
                  </a:rPr>
                  <a:t> and </a:t>
                </a:r>
                <a:r>
                  <a:rPr lang="en-US" sz="1800" dirty="0">
                    <a:latin typeface="Times New Roman" panose="02020603050405020304" pitchFamily="18" charset="0"/>
                    <a:cs typeface="Times New Roman" panose="02020603050405020304" pitchFamily="18" charset="0"/>
                  </a:rPr>
                  <a:t>the corresponding losses when adding direct </a:t>
                </a:r>
                <a:r>
                  <a:rPr lang="en-US" sz="1800" dirty="0" smtClean="0">
                    <a:latin typeface="Times New Roman" panose="02020603050405020304" pitchFamily="18" charset="0"/>
                    <a:cs typeface="Times New Roman" panose="02020603050405020304" pitchFamily="18" charset="0"/>
                  </a:rPr>
                  <a:t>current</a:t>
                </a:r>
                <a:endParaRPr lang="uk-UA" sz="1800" dirty="0">
                  <a:latin typeface="Times New Roman" panose="02020603050405020304" pitchFamily="18" charset="0"/>
                  <a:cs typeface="Times New Roman" panose="02020603050405020304" pitchFamily="18"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25180095" y="16576044"/>
                <a:ext cx="4398425" cy="923330"/>
              </a:xfrm>
              <a:prstGeom prst="rect">
                <a:avLst/>
              </a:prstGeom>
              <a:blipFill rotWithShape="1">
                <a:blip r:embed="rId20"/>
                <a:stretch>
                  <a:fillRect l="-1107" t="-2597" r="-968" b="-8442"/>
                </a:stretch>
              </a:blipFill>
              <a:ln w="12700">
                <a:solidFill>
                  <a:schemeClr val="tx1"/>
                </a:solidFill>
              </a:ln>
            </p:spPr>
            <p:txBody>
              <a:bodyPr/>
              <a:lstStyle/>
              <a:p>
                <a:r>
                  <a:rPr lang="uk-UA">
                    <a:noFill/>
                  </a:rPr>
                  <a:t> </a:t>
                </a:r>
              </a:p>
            </p:txBody>
          </p:sp>
        </mc:Fallback>
      </mc:AlternateContent>
      <p:cxnSp>
        <p:nvCxnSpPr>
          <p:cNvPr id="32" name="Прямая соединительная линия 31"/>
          <p:cNvCxnSpPr/>
          <p:nvPr/>
        </p:nvCxnSpPr>
        <p:spPr>
          <a:xfrm>
            <a:off x="26219620" y="6660952"/>
            <a:ext cx="9599" cy="10081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5941187" y="6660952"/>
            <a:ext cx="9599" cy="10081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31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1322</Words>
  <Application>Microsoft Office PowerPoint</Application>
  <PresentationFormat>Произвольный</PresentationFormat>
  <Paragraphs>77</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Analysis of the influence of vortex dynamics on the possibility of an avalanche-like transition of a microwave nonlinear HTS transmission line into a dissipative state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cp:lastModifiedBy>
  <cp:revision>56</cp:revision>
  <dcterms:created xsi:type="dcterms:W3CDTF">2025-03-17T20:20:32Z</dcterms:created>
  <dcterms:modified xsi:type="dcterms:W3CDTF">2025-05-25T19:01:52Z</dcterms:modified>
</cp:coreProperties>
</file>